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34"/>
  </p:notesMasterIdLst>
  <p:sldIdLst>
    <p:sldId id="256" r:id="rId2"/>
    <p:sldId id="258" r:id="rId3"/>
    <p:sldId id="260" r:id="rId4"/>
    <p:sldId id="301" r:id="rId5"/>
    <p:sldId id="291" r:id="rId6"/>
    <p:sldId id="302" r:id="rId7"/>
    <p:sldId id="298" r:id="rId8"/>
    <p:sldId id="299" r:id="rId9"/>
    <p:sldId id="300" r:id="rId10"/>
    <p:sldId id="292" r:id="rId11"/>
    <p:sldId id="293" r:id="rId12"/>
    <p:sldId id="295" r:id="rId13"/>
    <p:sldId id="296" r:id="rId14"/>
    <p:sldId id="297" r:id="rId15"/>
    <p:sldId id="305" r:id="rId16"/>
    <p:sldId id="306" r:id="rId17"/>
    <p:sldId id="303" r:id="rId18"/>
    <p:sldId id="304" r:id="rId19"/>
    <p:sldId id="307" r:id="rId20"/>
    <p:sldId id="308" r:id="rId21"/>
    <p:sldId id="309" r:id="rId22"/>
    <p:sldId id="311" r:id="rId23"/>
    <p:sldId id="316" r:id="rId24"/>
    <p:sldId id="315" r:id="rId25"/>
    <p:sldId id="314" r:id="rId26"/>
    <p:sldId id="310" r:id="rId27"/>
    <p:sldId id="317" r:id="rId28"/>
    <p:sldId id="257" r:id="rId29"/>
    <p:sldId id="318" r:id="rId30"/>
    <p:sldId id="265" r:id="rId31"/>
    <p:sldId id="259" r:id="rId32"/>
    <p:sldId id="313" r:id="rId33"/>
  </p:sldIdLst>
  <p:sldSz cx="10080625" cy="7559675"/>
  <p:notesSz cx="7559675" cy="10691813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0795654-5135-4FD0-9F53-79F48F4244A2}">
  <a:tblStyle styleId="{60795654-5135-4FD0-9F53-79F48F4244A2}" styleName="Table_0"/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600" autoAdjust="0"/>
    <p:restoredTop sz="94660"/>
  </p:normalViewPr>
  <p:slideViewPr>
    <p:cSldViewPr snapToGrid="0">
      <p:cViewPr>
        <p:scale>
          <a:sx n="70" d="100"/>
          <a:sy n="70" d="100"/>
        </p:scale>
        <p:origin x="1469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20"/>
            <a:ext cx="5345279" cy="400895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756000" y="5078519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16000" marR="0" lvl="0" indent="-99" algn="l" rtl="0">
              <a:spcBef>
                <a:spcPts val="0"/>
              </a:spcBef>
              <a:buNone/>
              <a:defRPr sz="2000" b="0" i="0" u="none" strike="noStrike" cap="none"/>
            </a:lvl1pPr>
            <a:lvl2pPr marL="457200" marR="0" lvl="1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 txBox="1">
            <a:spLocks noGrp="1"/>
          </p:cNvSpPr>
          <p:nvPr>
            <p:ph type="hdr" idx="3"/>
          </p:nvPr>
        </p:nvSpPr>
        <p:spPr>
          <a:xfrm>
            <a:off x="0" y="0"/>
            <a:ext cx="3280679" cy="53424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dt" idx="10"/>
          </p:nvPr>
        </p:nvSpPr>
        <p:spPr>
          <a:xfrm>
            <a:off x="4278960" y="0"/>
            <a:ext cx="3280679" cy="53424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Clr>
                <a:schemeClr val="dk1"/>
              </a:buClr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10157400"/>
            <a:ext cx="3280679" cy="53424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4278960" y="10157400"/>
            <a:ext cx="3280679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lang="no-NO"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no-NO" sz="1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106488" y="812800"/>
            <a:ext cx="5346700" cy="40084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756000" y="5078519"/>
            <a:ext cx="6047700" cy="48110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4278960" y="10157400"/>
            <a:ext cx="3280800" cy="534300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lang="no-NO"/>
              <a:t>1</a:t>
            </a:fld>
            <a:endParaRPr lang="no-NO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>
            <a:spLocks noGrp="1"/>
          </p:cNvSpPr>
          <p:nvPr>
            <p:ph type="sldNum" idx="12"/>
          </p:nvPr>
        </p:nvSpPr>
        <p:spPr>
          <a:xfrm>
            <a:off x="4278960" y="10157400"/>
            <a:ext cx="3280679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lang="no-NO"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10</a:t>
            </a:fld>
            <a:endParaRPr lang="no-NO" sz="1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0" name="Shape 120"/>
          <p:cNvSpPr>
            <a:spLocks noGrp="1" noRot="1" noChangeAspect="1"/>
          </p:cNvSpPr>
          <p:nvPr>
            <p:ph type="sldImg" idx="2"/>
          </p:nvPr>
        </p:nvSpPr>
        <p:spPr>
          <a:xfrm>
            <a:off x="1106488" y="812800"/>
            <a:ext cx="5345112" cy="40084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w="25400" cap="flat" cmpd="sng">
            <a:solidFill>
              <a:srgbClr val="42719B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756000" y="5078519"/>
            <a:ext cx="6047640" cy="48114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216000" marR="0" lvl="0" indent="-99" algn="l" rtl="0">
              <a:spcBef>
                <a:spcPts val="0"/>
              </a:spcBef>
              <a:buSzPct val="25000"/>
              <a:buNone/>
            </a:pPr>
            <a:endParaRPr lang="no-NO" sz="2000" b="0" i="0" u="none" strike="noStrike" cap="none" dirty="0"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003275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>
            <a:spLocks noGrp="1"/>
          </p:cNvSpPr>
          <p:nvPr>
            <p:ph type="sldNum" idx="12"/>
          </p:nvPr>
        </p:nvSpPr>
        <p:spPr>
          <a:xfrm>
            <a:off x="4278960" y="10157400"/>
            <a:ext cx="3280679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lang="no-NO"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11</a:t>
            </a:fld>
            <a:endParaRPr lang="no-NO" sz="1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0" name="Shape 120"/>
          <p:cNvSpPr>
            <a:spLocks noGrp="1" noRot="1" noChangeAspect="1"/>
          </p:cNvSpPr>
          <p:nvPr>
            <p:ph type="sldImg" idx="2"/>
          </p:nvPr>
        </p:nvSpPr>
        <p:spPr>
          <a:xfrm>
            <a:off x="1106488" y="812800"/>
            <a:ext cx="5345112" cy="40084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w="25400" cap="flat" cmpd="sng">
            <a:solidFill>
              <a:srgbClr val="42719B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756000" y="5078519"/>
            <a:ext cx="6047640" cy="48114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216000" marR="0" lvl="0" indent="-99" algn="l" rtl="0">
              <a:spcBef>
                <a:spcPts val="0"/>
              </a:spcBef>
              <a:buSzPct val="25000"/>
              <a:buNone/>
            </a:pPr>
            <a:endParaRPr lang="no-NO" sz="2000" b="0" i="0" u="none" strike="noStrike" cap="none" dirty="0"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103109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>
            <a:spLocks noGrp="1"/>
          </p:cNvSpPr>
          <p:nvPr>
            <p:ph type="sldNum" idx="12"/>
          </p:nvPr>
        </p:nvSpPr>
        <p:spPr>
          <a:xfrm>
            <a:off x="4278960" y="10157400"/>
            <a:ext cx="3280679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lang="no-NO"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12</a:t>
            </a:fld>
            <a:endParaRPr lang="no-NO" sz="1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0" name="Shape 120"/>
          <p:cNvSpPr>
            <a:spLocks noGrp="1" noRot="1" noChangeAspect="1"/>
          </p:cNvSpPr>
          <p:nvPr>
            <p:ph type="sldImg" idx="2"/>
          </p:nvPr>
        </p:nvSpPr>
        <p:spPr>
          <a:xfrm>
            <a:off x="1106488" y="812800"/>
            <a:ext cx="5345112" cy="40084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w="25400" cap="flat" cmpd="sng">
            <a:solidFill>
              <a:srgbClr val="42719B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756000" y="5078519"/>
            <a:ext cx="6047640" cy="48114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216000" marR="0" lvl="0" indent="-99" algn="l" rtl="0">
              <a:spcBef>
                <a:spcPts val="0"/>
              </a:spcBef>
              <a:buSzPct val="25000"/>
              <a:buNone/>
            </a:pPr>
            <a:endParaRPr lang="no-NO" sz="2000" b="0" i="0" u="none" strike="noStrike" cap="none" dirty="0"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0844721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>
            <a:spLocks noGrp="1"/>
          </p:cNvSpPr>
          <p:nvPr>
            <p:ph type="sldNum" idx="12"/>
          </p:nvPr>
        </p:nvSpPr>
        <p:spPr>
          <a:xfrm>
            <a:off x="4278960" y="10157400"/>
            <a:ext cx="3280679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lang="no-NO"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13</a:t>
            </a:fld>
            <a:endParaRPr lang="no-NO" sz="1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0" name="Shape 120"/>
          <p:cNvSpPr>
            <a:spLocks noGrp="1" noRot="1" noChangeAspect="1"/>
          </p:cNvSpPr>
          <p:nvPr>
            <p:ph type="sldImg" idx="2"/>
          </p:nvPr>
        </p:nvSpPr>
        <p:spPr>
          <a:xfrm>
            <a:off x="1106488" y="812800"/>
            <a:ext cx="5345112" cy="40084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w="25400" cap="flat" cmpd="sng">
            <a:solidFill>
              <a:srgbClr val="42719B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756000" y="5078519"/>
            <a:ext cx="6047640" cy="48114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216000" marR="0" lvl="0" indent="-99" algn="l" rtl="0">
              <a:spcBef>
                <a:spcPts val="0"/>
              </a:spcBef>
              <a:buSzPct val="25000"/>
              <a:buNone/>
            </a:pPr>
            <a:endParaRPr lang="no-NO" sz="2000" b="0" i="0" u="none" strike="noStrike" cap="none" dirty="0"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9767632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>
            <a:spLocks noGrp="1"/>
          </p:cNvSpPr>
          <p:nvPr>
            <p:ph type="sldNum" idx="12"/>
          </p:nvPr>
        </p:nvSpPr>
        <p:spPr>
          <a:xfrm>
            <a:off x="4278960" y="10157400"/>
            <a:ext cx="3280679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lang="no-NO"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14</a:t>
            </a:fld>
            <a:endParaRPr lang="no-NO" sz="1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0" name="Shape 120"/>
          <p:cNvSpPr>
            <a:spLocks noGrp="1" noRot="1" noChangeAspect="1"/>
          </p:cNvSpPr>
          <p:nvPr>
            <p:ph type="sldImg" idx="2"/>
          </p:nvPr>
        </p:nvSpPr>
        <p:spPr>
          <a:xfrm>
            <a:off x="1106488" y="812800"/>
            <a:ext cx="5345112" cy="40084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w="25400" cap="flat" cmpd="sng">
            <a:solidFill>
              <a:srgbClr val="42719B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756000" y="5078519"/>
            <a:ext cx="6047640" cy="48114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216000" marR="0" lvl="0" indent="-99" algn="l" rtl="0">
              <a:spcBef>
                <a:spcPts val="0"/>
              </a:spcBef>
              <a:buSzPct val="25000"/>
              <a:buNone/>
            </a:pPr>
            <a:endParaRPr lang="no-NO" sz="2000" b="0" i="0" u="none" strike="noStrike" cap="none" dirty="0"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7489438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>
            <a:spLocks noGrp="1"/>
          </p:cNvSpPr>
          <p:nvPr>
            <p:ph type="sldNum" idx="12"/>
          </p:nvPr>
        </p:nvSpPr>
        <p:spPr>
          <a:xfrm>
            <a:off x="4278960" y="10157400"/>
            <a:ext cx="3280679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lang="no-NO"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15</a:t>
            </a:fld>
            <a:endParaRPr lang="no-NO" sz="1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0" name="Shape 120"/>
          <p:cNvSpPr>
            <a:spLocks noGrp="1" noRot="1" noChangeAspect="1"/>
          </p:cNvSpPr>
          <p:nvPr>
            <p:ph type="sldImg" idx="2"/>
          </p:nvPr>
        </p:nvSpPr>
        <p:spPr>
          <a:xfrm>
            <a:off x="1106488" y="812800"/>
            <a:ext cx="5345112" cy="40084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w="25400" cap="flat" cmpd="sng">
            <a:solidFill>
              <a:srgbClr val="42719B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756000" y="5078519"/>
            <a:ext cx="6047640" cy="48114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216000" marR="0" lvl="0" indent="-99" algn="l" rtl="0">
              <a:spcBef>
                <a:spcPts val="0"/>
              </a:spcBef>
              <a:buSzPct val="25000"/>
              <a:buNone/>
            </a:pPr>
            <a:endParaRPr lang="no-NO" sz="2000" b="0" i="0" u="none" strike="noStrike" cap="none" dirty="0"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4785674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>
            <a:spLocks noGrp="1"/>
          </p:cNvSpPr>
          <p:nvPr>
            <p:ph type="sldNum" idx="12"/>
          </p:nvPr>
        </p:nvSpPr>
        <p:spPr>
          <a:xfrm>
            <a:off x="4278960" y="10157400"/>
            <a:ext cx="3280679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lang="no-NO"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16</a:t>
            </a:fld>
            <a:endParaRPr lang="no-NO" sz="1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0" name="Shape 120"/>
          <p:cNvSpPr>
            <a:spLocks noGrp="1" noRot="1" noChangeAspect="1"/>
          </p:cNvSpPr>
          <p:nvPr>
            <p:ph type="sldImg" idx="2"/>
          </p:nvPr>
        </p:nvSpPr>
        <p:spPr>
          <a:xfrm>
            <a:off x="1106488" y="812800"/>
            <a:ext cx="5345112" cy="40084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w="25400" cap="flat" cmpd="sng">
            <a:solidFill>
              <a:srgbClr val="42719B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756000" y="5078519"/>
            <a:ext cx="6047640" cy="48114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216000" marR="0" lvl="0" indent="-99" algn="l" rtl="0">
              <a:spcBef>
                <a:spcPts val="0"/>
              </a:spcBef>
              <a:buSzPct val="25000"/>
              <a:buNone/>
            </a:pPr>
            <a:endParaRPr lang="no-NO" sz="2000" b="0" i="0" u="none" strike="noStrike" cap="none" dirty="0"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2234054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>
            <a:spLocks noGrp="1"/>
          </p:cNvSpPr>
          <p:nvPr>
            <p:ph type="sldNum" idx="12"/>
          </p:nvPr>
        </p:nvSpPr>
        <p:spPr>
          <a:xfrm>
            <a:off x="4278960" y="10157400"/>
            <a:ext cx="3280679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lang="no-NO"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17</a:t>
            </a:fld>
            <a:endParaRPr lang="no-NO" sz="1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0" name="Shape 120"/>
          <p:cNvSpPr>
            <a:spLocks noGrp="1" noRot="1" noChangeAspect="1"/>
          </p:cNvSpPr>
          <p:nvPr>
            <p:ph type="sldImg" idx="2"/>
          </p:nvPr>
        </p:nvSpPr>
        <p:spPr>
          <a:xfrm>
            <a:off x="1106488" y="812800"/>
            <a:ext cx="5345112" cy="40084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w="25400" cap="flat" cmpd="sng">
            <a:solidFill>
              <a:srgbClr val="42719B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756000" y="5078519"/>
            <a:ext cx="6047640" cy="48114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216000" marR="0" lvl="0" indent="-99" algn="l" rtl="0">
              <a:spcBef>
                <a:spcPts val="0"/>
              </a:spcBef>
              <a:buSzPct val="25000"/>
              <a:buNone/>
            </a:pPr>
            <a:endParaRPr lang="no-NO" sz="2000" b="0" i="0" u="none" strike="noStrike" cap="none" dirty="0"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1844100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>
            <a:spLocks noGrp="1"/>
          </p:cNvSpPr>
          <p:nvPr>
            <p:ph type="sldNum" idx="12"/>
          </p:nvPr>
        </p:nvSpPr>
        <p:spPr>
          <a:xfrm>
            <a:off x="4278960" y="10157400"/>
            <a:ext cx="3280679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lang="no-NO"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18</a:t>
            </a:fld>
            <a:endParaRPr lang="no-NO" sz="1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0" name="Shape 120"/>
          <p:cNvSpPr>
            <a:spLocks noGrp="1" noRot="1" noChangeAspect="1"/>
          </p:cNvSpPr>
          <p:nvPr>
            <p:ph type="sldImg" idx="2"/>
          </p:nvPr>
        </p:nvSpPr>
        <p:spPr>
          <a:xfrm>
            <a:off x="1106488" y="812800"/>
            <a:ext cx="5345112" cy="40084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w="25400" cap="flat" cmpd="sng">
            <a:solidFill>
              <a:srgbClr val="42719B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756000" y="5078519"/>
            <a:ext cx="6047640" cy="48114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216000" marR="0" lvl="0" indent="-99" algn="l" rtl="0">
              <a:spcBef>
                <a:spcPts val="0"/>
              </a:spcBef>
              <a:buSzPct val="25000"/>
              <a:buNone/>
            </a:pPr>
            <a:endParaRPr lang="no-NO" sz="2000" b="0" i="0" u="none" strike="noStrike" cap="none" dirty="0"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8423758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>
            <a:spLocks noGrp="1"/>
          </p:cNvSpPr>
          <p:nvPr>
            <p:ph type="sldNum" idx="12"/>
          </p:nvPr>
        </p:nvSpPr>
        <p:spPr>
          <a:xfrm>
            <a:off x="4278960" y="10157400"/>
            <a:ext cx="3280679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lang="no-NO"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19</a:t>
            </a:fld>
            <a:endParaRPr lang="no-NO" sz="1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0" name="Shape 120"/>
          <p:cNvSpPr>
            <a:spLocks noGrp="1" noRot="1" noChangeAspect="1"/>
          </p:cNvSpPr>
          <p:nvPr>
            <p:ph type="sldImg" idx="2"/>
          </p:nvPr>
        </p:nvSpPr>
        <p:spPr>
          <a:xfrm>
            <a:off x="1106488" y="812800"/>
            <a:ext cx="5345112" cy="40084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w="25400" cap="flat" cmpd="sng">
            <a:solidFill>
              <a:srgbClr val="42719B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756000" y="5078519"/>
            <a:ext cx="6047640" cy="48114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216000" marR="0" lvl="0" indent="-99" algn="l" rtl="0">
              <a:spcBef>
                <a:spcPts val="0"/>
              </a:spcBef>
              <a:buSzPct val="25000"/>
              <a:buNone/>
            </a:pPr>
            <a:endParaRPr lang="no-NO" sz="2000" b="0" i="0" u="none" strike="noStrike" cap="none" dirty="0"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956569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sldNum" idx="12"/>
          </p:nvPr>
        </p:nvSpPr>
        <p:spPr>
          <a:xfrm>
            <a:off x="4278960" y="10157400"/>
            <a:ext cx="3280679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lang="no-NO"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fld>
            <a:endParaRPr lang="no-NO" sz="1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2" name="Shape 102"/>
          <p:cNvSpPr>
            <a:spLocks noGrp="1" noRot="1" noChangeAspect="1"/>
          </p:cNvSpPr>
          <p:nvPr>
            <p:ph type="sldImg" idx="2"/>
          </p:nvPr>
        </p:nvSpPr>
        <p:spPr>
          <a:xfrm>
            <a:off x="1106488" y="812800"/>
            <a:ext cx="5345112" cy="40084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w="25400" cap="flat" cmpd="sng">
            <a:solidFill>
              <a:srgbClr val="42719B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756000" y="5078519"/>
            <a:ext cx="6047640" cy="48114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216000" marR="0" lvl="0" indent="-99" algn="l" rtl="0">
              <a:spcBef>
                <a:spcPts val="0"/>
              </a:spcBef>
              <a:buSzPct val="25000"/>
              <a:buNone/>
            </a:pPr>
            <a:r>
              <a:rPr lang="no-NO" sz="2000" b="0" i="0" u="none" strike="noStrike" cap="none">
                <a:latin typeface="Arial"/>
                <a:ea typeface="Arial"/>
                <a:cs typeface="Arial"/>
                <a:sym typeface="Arial"/>
              </a:rPr>
              <a:t>Liten datamaskin, inneholder:</a:t>
            </a:r>
            <a:br>
              <a:rPr lang="no-NO" sz="2000" b="0" i="0" u="none" strike="noStrike" cap="none">
                <a:latin typeface="Arial"/>
                <a:ea typeface="Arial"/>
                <a:cs typeface="Arial"/>
                <a:sym typeface="Arial"/>
              </a:rPr>
            </a:br>
            <a:r>
              <a:rPr lang="no-NO" sz="2000" b="0" i="0" u="none" strike="noStrike" cap="none">
                <a:latin typeface="Arial"/>
                <a:ea typeface="Arial"/>
                <a:cs typeface="Arial"/>
                <a:sym typeface="Arial"/>
              </a:rPr>
              <a:t>	Prosessor</a:t>
            </a:r>
            <a:br>
              <a:rPr lang="no-NO" sz="2000" b="0" i="0" u="none" strike="noStrike" cap="none">
                <a:latin typeface="Arial"/>
                <a:ea typeface="Arial"/>
                <a:cs typeface="Arial"/>
                <a:sym typeface="Arial"/>
              </a:rPr>
            </a:br>
            <a:r>
              <a:rPr lang="no-NO" sz="2000" b="0" i="0" u="none" strike="noStrike" cap="none">
                <a:latin typeface="Arial"/>
                <a:ea typeface="Arial"/>
                <a:cs typeface="Arial"/>
                <a:sym typeface="Arial"/>
              </a:rPr>
              <a:t>	RAM</a:t>
            </a:r>
          </a:p>
          <a:p>
            <a:pPr marL="216000" marR="0" lvl="0" indent="-99" algn="l" rtl="0">
              <a:spcBef>
                <a:spcPts val="0"/>
              </a:spcBef>
              <a:buSzPct val="25000"/>
              <a:buNone/>
            </a:pPr>
            <a:r>
              <a:rPr lang="no-NO" sz="2000" b="0" i="0" u="none" strike="noStrike" cap="none">
                <a:latin typeface="Arial"/>
                <a:ea typeface="Arial"/>
                <a:cs typeface="Arial"/>
                <a:sym typeface="Arial"/>
              </a:rPr>
              <a:t>	Flash</a:t>
            </a:r>
          </a:p>
          <a:p>
            <a:pPr marL="216000" marR="0" lvl="0" indent="-99" algn="l" rtl="0">
              <a:spcBef>
                <a:spcPts val="0"/>
              </a:spcBef>
              <a:buSzPct val="25000"/>
              <a:buNone/>
            </a:pPr>
            <a:r>
              <a:rPr lang="no-NO" sz="2000" b="0" i="0" u="none" strike="noStrike" cap="none">
                <a:latin typeface="Arial"/>
                <a:ea typeface="Arial"/>
                <a:cs typeface="Arial"/>
                <a:sym typeface="Arial"/>
              </a:rPr>
              <a:t>	EEPROM</a:t>
            </a:r>
          </a:p>
          <a:p>
            <a:pPr marL="216000" marR="0" lvl="0" indent="-99" algn="l" rtl="0">
              <a:spcBef>
                <a:spcPts val="0"/>
              </a:spcBef>
              <a:buSzPct val="25000"/>
              <a:buNone/>
            </a:pPr>
            <a:endParaRPr sz="20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216000" marR="0" lvl="0" indent="-99" algn="l" rtl="0">
              <a:spcBef>
                <a:spcPts val="0"/>
              </a:spcBef>
              <a:buSzPct val="25000"/>
              <a:buNone/>
            </a:pPr>
            <a:r>
              <a:rPr lang="no-NO" sz="2000" b="0" i="0" u="none" strike="noStrike" cap="none">
                <a:latin typeface="Arial"/>
                <a:ea typeface="Arial"/>
                <a:cs typeface="Arial"/>
                <a:sym typeface="Arial"/>
              </a:rPr>
              <a:t>Har mange Moduler:</a:t>
            </a:r>
            <a:br>
              <a:rPr lang="no-NO" sz="2000" b="0" i="0" u="none" strike="noStrike" cap="none">
                <a:latin typeface="Arial"/>
                <a:ea typeface="Arial"/>
                <a:cs typeface="Arial"/>
                <a:sym typeface="Arial"/>
              </a:rPr>
            </a:br>
            <a:r>
              <a:rPr lang="no-NO" sz="2000" b="0" i="0" u="none" strike="noStrike" cap="none">
                <a:latin typeface="Arial"/>
                <a:ea typeface="Arial"/>
                <a:cs typeface="Arial"/>
                <a:sym typeface="Arial"/>
              </a:rPr>
              <a:t>	IO</a:t>
            </a:r>
          </a:p>
          <a:p>
            <a:pPr marL="216000" marR="0" lvl="0" indent="-99" algn="l" rtl="0">
              <a:spcBef>
                <a:spcPts val="0"/>
              </a:spcBef>
              <a:buSzPct val="25000"/>
              <a:buNone/>
            </a:pPr>
            <a:r>
              <a:rPr lang="no-NO" sz="2000" b="0" i="0" u="none" strike="noStrike" cap="none">
                <a:latin typeface="Arial"/>
                <a:ea typeface="Arial"/>
                <a:cs typeface="Arial"/>
                <a:sym typeface="Arial"/>
              </a:rPr>
              <a:t>	Timere</a:t>
            </a:r>
          </a:p>
          <a:p>
            <a:pPr marL="216000" marR="0" lvl="0" indent="-99" algn="l" rtl="0">
              <a:spcBef>
                <a:spcPts val="0"/>
              </a:spcBef>
              <a:buSzPct val="25000"/>
              <a:buNone/>
            </a:pPr>
            <a:r>
              <a:rPr lang="no-NO" sz="2000" b="0" i="0" u="none" strike="noStrike" cap="none">
                <a:latin typeface="Arial"/>
                <a:ea typeface="Arial"/>
                <a:cs typeface="Arial"/>
                <a:sym typeface="Arial"/>
              </a:rPr>
              <a:t>	ADC/DAC</a:t>
            </a:r>
          </a:p>
          <a:p>
            <a:pPr marL="216000" marR="0" lvl="0" indent="-99" algn="l" rtl="0">
              <a:spcBef>
                <a:spcPts val="0"/>
              </a:spcBef>
              <a:buSzPct val="25000"/>
              <a:buNone/>
            </a:pPr>
            <a:r>
              <a:rPr lang="no-NO" sz="2000" b="0" i="0" u="none" strike="noStrike" cap="none">
                <a:latin typeface="Arial"/>
                <a:ea typeface="Arial"/>
                <a:cs typeface="Arial"/>
                <a:sym typeface="Arial"/>
              </a:rPr>
              <a:t>	Kommunikasjon (UART TWI SPI  USB)</a:t>
            </a:r>
          </a:p>
          <a:p>
            <a:pPr marL="216000" marR="0" lvl="0" indent="-99" algn="l" rtl="0">
              <a:spcBef>
                <a:spcPts val="0"/>
              </a:spcBef>
              <a:buSzPct val="25000"/>
              <a:buNone/>
            </a:pPr>
            <a:endParaRPr sz="20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216000" marR="0" lvl="0" indent="-99" algn="l" rtl="0">
              <a:spcBef>
                <a:spcPts val="0"/>
              </a:spcBef>
              <a:buSzPct val="25000"/>
              <a:buNone/>
            </a:pPr>
            <a:r>
              <a:rPr lang="no-NO" sz="2000" b="0" i="0" u="none" strike="noStrike" cap="none">
                <a:latin typeface="Arial"/>
                <a:ea typeface="Arial"/>
                <a:cs typeface="Arial"/>
                <a:sym typeface="Arial"/>
              </a:rPr>
              <a:t>Metallpiner rundt chippen:</a:t>
            </a:r>
          </a:p>
          <a:p>
            <a:pPr marL="216000" marR="0" lvl="0" indent="-99" algn="l" rtl="0">
              <a:spcBef>
                <a:spcPts val="0"/>
              </a:spcBef>
              <a:buSzPct val="25000"/>
              <a:buNone/>
            </a:pPr>
            <a:r>
              <a:rPr lang="no-NO" sz="2000" b="0" i="0" u="none" strike="noStrike" cap="none">
                <a:latin typeface="Arial"/>
                <a:ea typeface="Arial"/>
                <a:cs typeface="Arial"/>
                <a:sym typeface="Arial"/>
              </a:rPr>
              <a:t>	Arrangert i porter, grupper på 8</a:t>
            </a:r>
          </a:p>
          <a:p>
            <a:pPr marL="216000" marR="0" lvl="0" indent="-99" algn="l" rtl="0">
              <a:spcBef>
                <a:spcPts val="0"/>
              </a:spcBef>
              <a:buSzPct val="25000"/>
              <a:buNone/>
            </a:pPr>
            <a:r>
              <a:rPr lang="no-NO" sz="2000" b="0" i="0" u="none" strike="noStrike" cap="none">
                <a:latin typeface="Arial"/>
                <a:ea typeface="Arial"/>
                <a:cs typeface="Arial"/>
                <a:sym typeface="Arial"/>
              </a:rPr>
              <a:t>	(8 -bits kontrollere).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>
            <a:spLocks noGrp="1"/>
          </p:cNvSpPr>
          <p:nvPr>
            <p:ph type="sldNum" idx="12"/>
          </p:nvPr>
        </p:nvSpPr>
        <p:spPr>
          <a:xfrm>
            <a:off x="4278960" y="10157400"/>
            <a:ext cx="3280679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lang="no-NO"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20</a:t>
            </a:fld>
            <a:endParaRPr lang="no-NO" sz="1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0" name="Shape 120"/>
          <p:cNvSpPr>
            <a:spLocks noGrp="1" noRot="1" noChangeAspect="1"/>
          </p:cNvSpPr>
          <p:nvPr>
            <p:ph type="sldImg" idx="2"/>
          </p:nvPr>
        </p:nvSpPr>
        <p:spPr>
          <a:xfrm>
            <a:off x="1106488" y="812800"/>
            <a:ext cx="5345112" cy="40084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w="25400" cap="flat" cmpd="sng">
            <a:solidFill>
              <a:srgbClr val="42719B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756000" y="5078519"/>
            <a:ext cx="6047640" cy="48114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216000" marR="0" lvl="0" indent="-99" algn="l" rtl="0">
              <a:spcBef>
                <a:spcPts val="0"/>
              </a:spcBef>
              <a:buSzPct val="25000"/>
              <a:buNone/>
            </a:pPr>
            <a:endParaRPr lang="no-NO" sz="2000" b="0" i="0" u="none" strike="noStrike" cap="none" dirty="0"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1896191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>
            <a:spLocks noGrp="1"/>
          </p:cNvSpPr>
          <p:nvPr>
            <p:ph type="sldNum" idx="12"/>
          </p:nvPr>
        </p:nvSpPr>
        <p:spPr>
          <a:xfrm>
            <a:off x="4278960" y="10157400"/>
            <a:ext cx="3280679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lang="no-NO"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21</a:t>
            </a:fld>
            <a:endParaRPr lang="no-NO" sz="1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0" name="Shape 120"/>
          <p:cNvSpPr>
            <a:spLocks noGrp="1" noRot="1" noChangeAspect="1"/>
          </p:cNvSpPr>
          <p:nvPr>
            <p:ph type="sldImg" idx="2"/>
          </p:nvPr>
        </p:nvSpPr>
        <p:spPr>
          <a:xfrm>
            <a:off x="1106488" y="812800"/>
            <a:ext cx="5345112" cy="40084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w="25400" cap="flat" cmpd="sng">
            <a:solidFill>
              <a:srgbClr val="42719B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756000" y="5078519"/>
            <a:ext cx="6047640" cy="48114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216000" marR="0" lvl="0" indent="-99" algn="l" rtl="0">
              <a:spcBef>
                <a:spcPts val="0"/>
              </a:spcBef>
              <a:buSzPct val="25000"/>
              <a:buNone/>
            </a:pPr>
            <a:endParaRPr lang="no-NO" sz="2000" b="0" i="0" u="none" strike="noStrike" cap="none" dirty="0"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4871996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>
            <a:spLocks noGrp="1"/>
          </p:cNvSpPr>
          <p:nvPr>
            <p:ph type="sldNum" idx="12"/>
          </p:nvPr>
        </p:nvSpPr>
        <p:spPr>
          <a:xfrm>
            <a:off x="4278960" y="10157400"/>
            <a:ext cx="3280679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lang="no-NO"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22</a:t>
            </a:fld>
            <a:endParaRPr lang="no-NO" sz="1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0" name="Shape 120"/>
          <p:cNvSpPr>
            <a:spLocks noGrp="1" noRot="1" noChangeAspect="1"/>
          </p:cNvSpPr>
          <p:nvPr>
            <p:ph type="sldImg" idx="2"/>
          </p:nvPr>
        </p:nvSpPr>
        <p:spPr>
          <a:xfrm>
            <a:off x="1106488" y="812800"/>
            <a:ext cx="5345112" cy="40084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w="25400" cap="flat" cmpd="sng">
            <a:solidFill>
              <a:srgbClr val="42719B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756000" y="5078519"/>
            <a:ext cx="6047640" cy="48114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216000" marR="0" lvl="0" indent="-99" algn="l" rtl="0">
              <a:spcBef>
                <a:spcPts val="0"/>
              </a:spcBef>
              <a:buSzPct val="25000"/>
              <a:buNone/>
            </a:pPr>
            <a:endParaRPr lang="no-NO" sz="2000" b="0" i="0" u="none" strike="noStrike" cap="none" dirty="0"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706159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>
            <a:spLocks noGrp="1"/>
          </p:cNvSpPr>
          <p:nvPr>
            <p:ph type="sldNum" idx="12"/>
          </p:nvPr>
        </p:nvSpPr>
        <p:spPr>
          <a:xfrm>
            <a:off x="4278960" y="10157400"/>
            <a:ext cx="3280679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lang="no-NO"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23</a:t>
            </a:fld>
            <a:endParaRPr lang="no-NO" sz="1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0" name="Shape 120"/>
          <p:cNvSpPr>
            <a:spLocks noGrp="1" noRot="1" noChangeAspect="1"/>
          </p:cNvSpPr>
          <p:nvPr>
            <p:ph type="sldImg" idx="2"/>
          </p:nvPr>
        </p:nvSpPr>
        <p:spPr>
          <a:xfrm>
            <a:off x="1106488" y="812800"/>
            <a:ext cx="5345112" cy="40084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w="25400" cap="flat" cmpd="sng">
            <a:solidFill>
              <a:srgbClr val="42719B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756000" y="5078519"/>
            <a:ext cx="6047640" cy="48114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216000" marR="0" lvl="0" indent="-99" algn="l" rtl="0">
              <a:spcBef>
                <a:spcPts val="0"/>
              </a:spcBef>
              <a:buSzPct val="25000"/>
              <a:buNone/>
            </a:pPr>
            <a:endParaRPr lang="no-NO" sz="2000" b="0" i="0" u="none" strike="noStrike" cap="none" dirty="0"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0170931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>
            <a:spLocks noGrp="1"/>
          </p:cNvSpPr>
          <p:nvPr>
            <p:ph type="sldNum" idx="12"/>
          </p:nvPr>
        </p:nvSpPr>
        <p:spPr>
          <a:xfrm>
            <a:off x="4278960" y="10157400"/>
            <a:ext cx="3280679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lang="no-NO"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24</a:t>
            </a:fld>
            <a:endParaRPr lang="no-NO" sz="1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0" name="Shape 120"/>
          <p:cNvSpPr>
            <a:spLocks noGrp="1" noRot="1" noChangeAspect="1"/>
          </p:cNvSpPr>
          <p:nvPr>
            <p:ph type="sldImg" idx="2"/>
          </p:nvPr>
        </p:nvSpPr>
        <p:spPr>
          <a:xfrm>
            <a:off x="1106488" y="812800"/>
            <a:ext cx="5345112" cy="40084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w="25400" cap="flat" cmpd="sng">
            <a:solidFill>
              <a:srgbClr val="42719B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756000" y="5078519"/>
            <a:ext cx="6047640" cy="48114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216000" marR="0" lvl="0" indent="-99" algn="l" rtl="0">
              <a:spcBef>
                <a:spcPts val="0"/>
              </a:spcBef>
              <a:buSzPct val="25000"/>
              <a:buNone/>
            </a:pPr>
            <a:endParaRPr lang="no-NO" sz="2000" b="0" i="0" u="none" strike="noStrike" cap="none" dirty="0"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0267142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>
            <a:spLocks noGrp="1"/>
          </p:cNvSpPr>
          <p:nvPr>
            <p:ph type="sldNum" idx="12"/>
          </p:nvPr>
        </p:nvSpPr>
        <p:spPr>
          <a:xfrm>
            <a:off x="4278960" y="10157400"/>
            <a:ext cx="3280679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lang="no-NO"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25</a:t>
            </a:fld>
            <a:endParaRPr lang="no-NO" sz="1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0" name="Shape 120"/>
          <p:cNvSpPr>
            <a:spLocks noGrp="1" noRot="1" noChangeAspect="1"/>
          </p:cNvSpPr>
          <p:nvPr>
            <p:ph type="sldImg" idx="2"/>
          </p:nvPr>
        </p:nvSpPr>
        <p:spPr>
          <a:xfrm>
            <a:off x="1106488" y="812800"/>
            <a:ext cx="5345112" cy="40084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w="25400" cap="flat" cmpd="sng">
            <a:solidFill>
              <a:srgbClr val="42719B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756000" y="5078519"/>
            <a:ext cx="6047640" cy="48114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216000" marR="0" lvl="0" indent="-99" algn="l" rtl="0">
              <a:spcBef>
                <a:spcPts val="0"/>
              </a:spcBef>
              <a:buSzPct val="25000"/>
              <a:buNone/>
            </a:pPr>
            <a:endParaRPr lang="no-NO" sz="2000" b="0" i="0" u="none" strike="noStrike" cap="none" dirty="0"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6546037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>
            <a:spLocks noGrp="1"/>
          </p:cNvSpPr>
          <p:nvPr>
            <p:ph type="sldNum" idx="12"/>
          </p:nvPr>
        </p:nvSpPr>
        <p:spPr>
          <a:xfrm>
            <a:off x="4278960" y="10157400"/>
            <a:ext cx="3280679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lang="no-NO"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26</a:t>
            </a:fld>
            <a:endParaRPr lang="no-NO" sz="1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0" name="Shape 120"/>
          <p:cNvSpPr>
            <a:spLocks noGrp="1" noRot="1" noChangeAspect="1"/>
          </p:cNvSpPr>
          <p:nvPr>
            <p:ph type="sldImg" idx="2"/>
          </p:nvPr>
        </p:nvSpPr>
        <p:spPr>
          <a:xfrm>
            <a:off x="1106488" y="812800"/>
            <a:ext cx="5345112" cy="40084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w="25400" cap="flat" cmpd="sng">
            <a:solidFill>
              <a:srgbClr val="42719B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756000" y="5078519"/>
            <a:ext cx="6047640" cy="48114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216000" marR="0" lvl="0" indent="-99" algn="l" rtl="0">
              <a:spcBef>
                <a:spcPts val="0"/>
              </a:spcBef>
              <a:buSzPct val="25000"/>
              <a:buNone/>
            </a:pPr>
            <a:endParaRPr lang="no-NO" sz="2000" b="0" i="0" u="none" strike="noStrike" cap="none" dirty="0"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4111151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>
            <a:spLocks noGrp="1"/>
          </p:cNvSpPr>
          <p:nvPr>
            <p:ph type="sldNum" idx="12"/>
          </p:nvPr>
        </p:nvSpPr>
        <p:spPr>
          <a:xfrm>
            <a:off x="4278960" y="10157400"/>
            <a:ext cx="3280679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lang="no-NO"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27</a:t>
            </a:fld>
            <a:endParaRPr lang="no-NO" sz="1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0" name="Shape 120"/>
          <p:cNvSpPr>
            <a:spLocks noGrp="1" noRot="1" noChangeAspect="1"/>
          </p:cNvSpPr>
          <p:nvPr>
            <p:ph type="sldImg" idx="2"/>
          </p:nvPr>
        </p:nvSpPr>
        <p:spPr>
          <a:xfrm>
            <a:off x="1106488" y="812800"/>
            <a:ext cx="5345112" cy="40084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w="25400" cap="flat" cmpd="sng">
            <a:solidFill>
              <a:srgbClr val="42719B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756000" y="5078519"/>
            <a:ext cx="6047640" cy="48114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216000" marR="0" lvl="0" indent="-99" algn="l" rtl="0">
              <a:spcBef>
                <a:spcPts val="0"/>
              </a:spcBef>
              <a:buSzPct val="25000"/>
              <a:buNone/>
            </a:pPr>
            <a:endParaRPr lang="no-NO" sz="2000" b="0" i="0" u="none" strike="noStrike" cap="none" dirty="0"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6636397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Shape 221"/>
          <p:cNvSpPr txBox="1"/>
          <p:nvPr/>
        </p:nvSpPr>
        <p:spPr>
          <a:xfrm>
            <a:off x="4278960" y="10157400"/>
            <a:ext cx="3280679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no-NO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28</a:t>
            </a:fld>
            <a:endParaRPr lang="no-NO" sz="14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22" name="Shape 222"/>
          <p:cNvSpPr txBox="1">
            <a:spLocks noGrp="1"/>
          </p:cNvSpPr>
          <p:nvPr>
            <p:ph type="body" idx="1"/>
          </p:nvPr>
        </p:nvSpPr>
        <p:spPr>
          <a:xfrm>
            <a:off x="756000" y="5078519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2000" b="0" i="0" u="none" strike="noStrike" cap="none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223" name="Shape 223"/>
          <p:cNvSpPr>
            <a:spLocks noGrp="1" noRot="1" noChangeAspect="1"/>
          </p:cNvSpPr>
          <p:nvPr>
            <p:ph type="sldImg" idx="2"/>
          </p:nvPr>
        </p:nvSpPr>
        <p:spPr>
          <a:xfrm>
            <a:off x="1108075" y="801688"/>
            <a:ext cx="5345113" cy="40100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Shape 230"/>
          <p:cNvSpPr txBox="1"/>
          <p:nvPr/>
        </p:nvSpPr>
        <p:spPr>
          <a:xfrm>
            <a:off x="4278960" y="10157400"/>
            <a:ext cx="3280679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no-NO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29</a:t>
            </a:fld>
            <a:endParaRPr lang="no-NO" sz="14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31" name="Shape 231"/>
          <p:cNvSpPr txBox="1">
            <a:spLocks noGrp="1"/>
          </p:cNvSpPr>
          <p:nvPr>
            <p:ph type="body" idx="1"/>
          </p:nvPr>
        </p:nvSpPr>
        <p:spPr>
          <a:xfrm>
            <a:off x="756000" y="5078519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2000" b="0" i="0" u="none" strike="noStrike" cap="none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232" name="Shape 232"/>
          <p:cNvSpPr>
            <a:spLocks noGrp="1" noRot="1" noChangeAspect="1"/>
          </p:cNvSpPr>
          <p:nvPr>
            <p:ph type="sldImg" idx="2"/>
          </p:nvPr>
        </p:nvSpPr>
        <p:spPr>
          <a:xfrm>
            <a:off x="1108075" y="801688"/>
            <a:ext cx="5345113" cy="40100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>
            <a:spLocks noGrp="1"/>
          </p:cNvSpPr>
          <p:nvPr>
            <p:ph type="sldNum" idx="12"/>
          </p:nvPr>
        </p:nvSpPr>
        <p:spPr>
          <a:xfrm>
            <a:off x="4278960" y="10157400"/>
            <a:ext cx="3280679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lang="no-NO"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</a:t>
            </a:fld>
            <a:endParaRPr lang="no-NO" sz="1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0" name="Shape 120"/>
          <p:cNvSpPr>
            <a:spLocks noGrp="1" noRot="1" noChangeAspect="1"/>
          </p:cNvSpPr>
          <p:nvPr>
            <p:ph type="sldImg" idx="2"/>
          </p:nvPr>
        </p:nvSpPr>
        <p:spPr>
          <a:xfrm>
            <a:off x="1106488" y="812800"/>
            <a:ext cx="5345112" cy="40084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w="25400" cap="flat" cmpd="sng">
            <a:solidFill>
              <a:srgbClr val="42719B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756000" y="5078519"/>
            <a:ext cx="6047640" cy="48114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216000" marR="0" lvl="0" indent="-99" algn="l" rtl="0">
              <a:spcBef>
                <a:spcPts val="0"/>
              </a:spcBef>
              <a:buSzPct val="25000"/>
              <a:buNone/>
            </a:pPr>
            <a:endParaRPr lang="no-NO" sz="2000" b="0" i="0" u="none" strike="noStrike" cap="none" dirty="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Shape 230"/>
          <p:cNvSpPr txBox="1"/>
          <p:nvPr/>
        </p:nvSpPr>
        <p:spPr>
          <a:xfrm>
            <a:off x="4278960" y="10157400"/>
            <a:ext cx="3280679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no-NO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30</a:t>
            </a:fld>
            <a:endParaRPr lang="no-NO" sz="14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31" name="Shape 231"/>
          <p:cNvSpPr txBox="1">
            <a:spLocks noGrp="1"/>
          </p:cNvSpPr>
          <p:nvPr>
            <p:ph type="body" idx="1"/>
          </p:nvPr>
        </p:nvSpPr>
        <p:spPr>
          <a:xfrm>
            <a:off x="756000" y="5078519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2000" b="0" i="0" u="none" strike="noStrike" cap="none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232" name="Shape 232"/>
          <p:cNvSpPr>
            <a:spLocks noGrp="1" noRot="1" noChangeAspect="1"/>
          </p:cNvSpPr>
          <p:nvPr>
            <p:ph type="sldImg" idx="2"/>
          </p:nvPr>
        </p:nvSpPr>
        <p:spPr>
          <a:xfrm>
            <a:off x="1108075" y="801688"/>
            <a:ext cx="5345113" cy="40100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0368750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Shape 239"/>
          <p:cNvSpPr txBox="1"/>
          <p:nvPr/>
        </p:nvSpPr>
        <p:spPr>
          <a:xfrm>
            <a:off x="4278960" y="10157400"/>
            <a:ext cx="3280679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no-NO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31</a:t>
            </a:fld>
            <a:endParaRPr lang="no-NO" sz="14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40" name="Shape 240"/>
          <p:cNvSpPr txBox="1">
            <a:spLocks noGrp="1"/>
          </p:cNvSpPr>
          <p:nvPr>
            <p:ph type="body" idx="1"/>
          </p:nvPr>
        </p:nvSpPr>
        <p:spPr>
          <a:xfrm>
            <a:off x="756000" y="5078519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2000" b="0" i="0" u="none" strike="noStrike" cap="none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241" name="Shape 241"/>
          <p:cNvSpPr>
            <a:spLocks noGrp="1" noRot="1" noChangeAspect="1"/>
          </p:cNvSpPr>
          <p:nvPr>
            <p:ph type="sldImg" idx="2"/>
          </p:nvPr>
        </p:nvSpPr>
        <p:spPr>
          <a:xfrm>
            <a:off x="1108075" y="801688"/>
            <a:ext cx="5345113" cy="40100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sldNum" idx="12"/>
          </p:nvPr>
        </p:nvSpPr>
        <p:spPr>
          <a:xfrm>
            <a:off x="4278960" y="10157400"/>
            <a:ext cx="3280679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lang="no-NO"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32</a:t>
            </a:fld>
            <a:endParaRPr lang="no-NO" sz="1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2" name="Shape 102"/>
          <p:cNvSpPr>
            <a:spLocks noGrp="1" noRot="1" noChangeAspect="1"/>
          </p:cNvSpPr>
          <p:nvPr>
            <p:ph type="sldImg" idx="2"/>
          </p:nvPr>
        </p:nvSpPr>
        <p:spPr>
          <a:xfrm>
            <a:off x="1106488" y="812800"/>
            <a:ext cx="5345112" cy="40084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w="25400" cap="flat" cmpd="sng">
            <a:solidFill>
              <a:srgbClr val="42719B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756000" y="5078519"/>
            <a:ext cx="6047640" cy="48114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216000" marR="0" lvl="0" indent="-99" algn="l" rtl="0">
              <a:spcBef>
                <a:spcPts val="0"/>
              </a:spcBef>
              <a:buSzPct val="25000"/>
              <a:buNone/>
            </a:pPr>
            <a:r>
              <a:rPr lang="no-NO" sz="2000" b="0" i="0" u="none" strike="noStrike" cap="none">
                <a:latin typeface="Arial"/>
                <a:ea typeface="Arial"/>
                <a:cs typeface="Arial"/>
                <a:sym typeface="Arial"/>
              </a:rPr>
              <a:t>Liten datamaskin, inneholder:</a:t>
            </a:r>
            <a:br>
              <a:rPr lang="no-NO" sz="2000" b="0" i="0" u="none" strike="noStrike" cap="none">
                <a:latin typeface="Arial"/>
                <a:ea typeface="Arial"/>
                <a:cs typeface="Arial"/>
                <a:sym typeface="Arial"/>
              </a:rPr>
            </a:br>
            <a:r>
              <a:rPr lang="no-NO" sz="2000" b="0" i="0" u="none" strike="noStrike" cap="none">
                <a:latin typeface="Arial"/>
                <a:ea typeface="Arial"/>
                <a:cs typeface="Arial"/>
                <a:sym typeface="Arial"/>
              </a:rPr>
              <a:t>	Prosessor</a:t>
            </a:r>
            <a:br>
              <a:rPr lang="no-NO" sz="2000" b="0" i="0" u="none" strike="noStrike" cap="none">
                <a:latin typeface="Arial"/>
                <a:ea typeface="Arial"/>
                <a:cs typeface="Arial"/>
                <a:sym typeface="Arial"/>
              </a:rPr>
            </a:br>
            <a:r>
              <a:rPr lang="no-NO" sz="2000" b="0" i="0" u="none" strike="noStrike" cap="none">
                <a:latin typeface="Arial"/>
                <a:ea typeface="Arial"/>
                <a:cs typeface="Arial"/>
                <a:sym typeface="Arial"/>
              </a:rPr>
              <a:t>	RAM</a:t>
            </a:r>
          </a:p>
          <a:p>
            <a:pPr marL="216000" marR="0" lvl="0" indent="-99" algn="l" rtl="0">
              <a:spcBef>
                <a:spcPts val="0"/>
              </a:spcBef>
              <a:buSzPct val="25000"/>
              <a:buNone/>
            </a:pPr>
            <a:r>
              <a:rPr lang="no-NO" sz="2000" b="0" i="0" u="none" strike="noStrike" cap="none">
                <a:latin typeface="Arial"/>
                <a:ea typeface="Arial"/>
                <a:cs typeface="Arial"/>
                <a:sym typeface="Arial"/>
              </a:rPr>
              <a:t>	Flash</a:t>
            </a:r>
          </a:p>
          <a:p>
            <a:pPr marL="216000" marR="0" lvl="0" indent="-99" algn="l" rtl="0">
              <a:spcBef>
                <a:spcPts val="0"/>
              </a:spcBef>
              <a:buSzPct val="25000"/>
              <a:buNone/>
            </a:pPr>
            <a:r>
              <a:rPr lang="no-NO" sz="2000" b="0" i="0" u="none" strike="noStrike" cap="none">
                <a:latin typeface="Arial"/>
                <a:ea typeface="Arial"/>
                <a:cs typeface="Arial"/>
                <a:sym typeface="Arial"/>
              </a:rPr>
              <a:t>	EEPROM</a:t>
            </a:r>
          </a:p>
          <a:p>
            <a:pPr marL="216000" marR="0" lvl="0" indent="-99" algn="l" rtl="0">
              <a:spcBef>
                <a:spcPts val="0"/>
              </a:spcBef>
              <a:buSzPct val="25000"/>
              <a:buNone/>
            </a:pPr>
            <a:endParaRPr sz="20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216000" marR="0" lvl="0" indent="-99" algn="l" rtl="0">
              <a:spcBef>
                <a:spcPts val="0"/>
              </a:spcBef>
              <a:buSzPct val="25000"/>
              <a:buNone/>
            </a:pPr>
            <a:r>
              <a:rPr lang="no-NO" sz="2000" b="0" i="0" u="none" strike="noStrike" cap="none">
                <a:latin typeface="Arial"/>
                <a:ea typeface="Arial"/>
                <a:cs typeface="Arial"/>
                <a:sym typeface="Arial"/>
              </a:rPr>
              <a:t>Har mange Moduler:</a:t>
            </a:r>
            <a:br>
              <a:rPr lang="no-NO" sz="2000" b="0" i="0" u="none" strike="noStrike" cap="none">
                <a:latin typeface="Arial"/>
                <a:ea typeface="Arial"/>
                <a:cs typeface="Arial"/>
                <a:sym typeface="Arial"/>
              </a:rPr>
            </a:br>
            <a:r>
              <a:rPr lang="no-NO" sz="2000" b="0" i="0" u="none" strike="noStrike" cap="none">
                <a:latin typeface="Arial"/>
                <a:ea typeface="Arial"/>
                <a:cs typeface="Arial"/>
                <a:sym typeface="Arial"/>
              </a:rPr>
              <a:t>	IO</a:t>
            </a:r>
          </a:p>
          <a:p>
            <a:pPr marL="216000" marR="0" lvl="0" indent="-99" algn="l" rtl="0">
              <a:spcBef>
                <a:spcPts val="0"/>
              </a:spcBef>
              <a:buSzPct val="25000"/>
              <a:buNone/>
            </a:pPr>
            <a:r>
              <a:rPr lang="no-NO" sz="2000" b="0" i="0" u="none" strike="noStrike" cap="none">
                <a:latin typeface="Arial"/>
                <a:ea typeface="Arial"/>
                <a:cs typeface="Arial"/>
                <a:sym typeface="Arial"/>
              </a:rPr>
              <a:t>	Timere</a:t>
            </a:r>
          </a:p>
          <a:p>
            <a:pPr marL="216000" marR="0" lvl="0" indent="-99" algn="l" rtl="0">
              <a:spcBef>
                <a:spcPts val="0"/>
              </a:spcBef>
              <a:buSzPct val="25000"/>
              <a:buNone/>
            </a:pPr>
            <a:r>
              <a:rPr lang="no-NO" sz="2000" b="0" i="0" u="none" strike="noStrike" cap="none">
                <a:latin typeface="Arial"/>
                <a:ea typeface="Arial"/>
                <a:cs typeface="Arial"/>
                <a:sym typeface="Arial"/>
              </a:rPr>
              <a:t>	ADC/DAC</a:t>
            </a:r>
          </a:p>
          <a:p>
            <a:pPr marL="216000" marR="0" lvl="0" indent="-99" algn="l" rtl="0">
              <a:spcBef>
                <a:spcPts val="0"/>
              </a:spcBef>
              <a:buSzPct val="25000"/>
              <a:buNone/>
            </a:pPr>
            <a:r>
              <a:rPr lang="no-NO" sz="2000" b="0" i="0" u="none" strike="noStrike" cap="none">
                <a:latin typeface="Arial"/>
                <a:ea typeface="Arial"/>
                <a:cs typeface="Arial"/>
                <a:sym typeface="Arial"/>
              </a:rPr>
              <a:t>	Kommunikasjon (UART TWI SPI  USB)</a:t>
            </a:r>
          </a:p>
          <a:p>
            <a:pPr marL="216000" marR="0" lvl="0" indent="-99" algn="l" rtl="0">
              <a:spcBef>
                <a:spcPts val="0"/>
              </a:spcBef>
              <a:buSzPct val="25000"/>
              <a:buNone/>
            </a:pPr>
            <a:endParaRPr sz="20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216000" marR="0" lvl="0" indent="-99" algn="l" rtl="0">
              <a:spcBef>
                <a:spcPts val="0"/>
              </a:spcBef>
              <a:buSzPct val="25000"/>
              <a:buNone/>
            </a:pPr>
            <a:r>
              <a:rPr lang="no-NO" sz="2000" b="0" i="0" u="none" strike="noStrike" cap="none">
                <a:latin typeface="Arial"/>
                <a:ea typeface="Arial"/>
                <a:cs typeface="Arial"/>
                <a:sym typeface="Arial"/>
              </a:rPr>
              <a:t>Metallpiner rundt chippen:</a:t>
            </a:r>
          </a:p>
          <a:p>
            <a:pPr marL="216000" marR="0" lvl="0" indent="-99" algn="l" rtl="0">
              <a:spcBef>
                <a:spcPts val="0"/>
              </a:spcBef>
              <a:buSzPct val="25000"/>
              <a:buNone/>
            </a:pPr>
            <a:r>
              <a:rPr lang="no-NO" sz="2000" b="0" i="0" u="none" strike="noStrike" cap="none">
                <a:latin typeface="Arial"/>
                <a:ea typeface="Arial"/>
                <a:cs typeface="Arial"/>
                <a:sym typeface="Arial"/>
              </a:rPr>
              <a:t>	Arrangert i porter, grupper på 8</a:t>
            </a:r>
          </a:p>
          <a:p>
            <a:pPr marL="216000" marR="0" lvl="0" indent="-99" algn="l" rtl="0">
              <a:spcBef>
                <a:spcPts val="0"/>
              </a:spcBef>
              <a:buSzPct val="25000"/>
              <a:buNone/>
            </a:pPr>
            <a:r>
              <a:rPr lang="no-NO" sz="2000" b="0" i="0" u="none" strike="noStrike" cap="none">
                <a:latin typeface="Arial"/>
                <a:ea typeface="Arial"/>
                <a:cs typeface="Arial"/>
                <a:sym typeface="Arial"/>
              </a:rPr>
              <a:t>	(8 -bits kontrollere).</a:t>
            </a:r>
          </a:p>
        </p:txBody>
      </p:sp>
    </p:spTree>
    <p:extLst>
      <p:ext uri="{BB962C8B-B14F-4D97-AF65-F5344CB8AC3E}">
        <p14:creationId xmlns:p14="http://schemas.microsoft.com/office/powerpoint/2010/main" val="14420325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>
            <a:spLocks noGrp="1"/>
          </p:cNvSpPr>
          <p:nvPr>
            <p:ph type="sldNum" idx="12"/>
          </p:nvPr>
        </p:nvSpPr>
        <p:spPr>
          <a:xfrm>
            <a:off x="4278960" y="10157400"/>
            <a:ext cx="3280679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lang="no-NO"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</a:t>
            </a:fld>
            <a:endParaRPr lang="no-NO" sz="1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0" name="Shape 120"/>
          <p:cNvSpPr>
            <a:spLocks noGrp="1" noRot="1" noChangeAspect="1"/>
          </p:cNvSpPr>
          <p:nvPr>
            <p:ph type="sldImg" idx="2"/>
          </p:nvPr>
        </p:nvSpPr>
        <p:spPr>
          <a:xfrm>
            <a:off x="1106488" y="812800"/>
            <a:ext cx="5345112" cy="40084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w="25400" cap="flat" cmpd="sng">
            <a:solidFill>
              <a:srgbClr val="42719B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756000" y="5078519"/>
            <a:ext cx="6047640" cy="48114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216000" marR="0" lvl="0" indent="-99" algn="l" rtl="0">
              <a:spcBef>
                <a:spcPts val="0"/>
              </a:spcBef>
              <a:buSzPct val="25000"/>
              <a:buNone/>
            </a:pPr>
            <a:endParaRPr lang="no-NO" sz="2000" b="0" i="0" u="none" strike="noStrike" cap="none" dirty="0"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899058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>
            <a:spLocks noGrp="1"/>
          </p:cNvSpPr>
          <p:nvPr>
            <p:ph type="sldNum" idx="12"/>
          </p:nvPr>
        </p:nvSpPr>
        <p:spPr>
          <a:xfrm>
            <a:off x="4278960" y="10157400"/>
            <a:ext cx="3280679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lang="no-NO"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</a:t>
            </a:fld>
            <a:endParaRPr lang="no-NO" sz="1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0" name="Shape 120"/>
          <p:cNvSpPr>
            <a:spLocks noGrp="1" noRot="1" noChangeAspect="1"/>
          </p:cNvSpPr>
          <p:nvPr>
            <p:ph type="sldImg" idx="2"/>
          </p:nvPr>
        </p:nvSpPr>
        <p:spPr>
          <a:xfrm>
            <a:off x="1106488" y="812800"/>
            <a:ext cx="5345112" cy="40084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w="25400" cap="flat" cmpd="sng">
            <a:solidFill>
              <a:srgbClr val="42719B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756000" y="5078519"/>
            <a:ext cx="6047640" cy="48114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216000" marR="0" lvl="0" indent="-99" algn="l" rtl="0">
              <a:spcBef>
                <a:spcPts val="0"/>
              </a:spcBef>
              <a:buSzPct val="25000"/>
              <a:buNone/>
            </a:pPr>
            <a:endParaRPr lang="no-NO" sz="2000" b="0" i="0" u="none" strike="noStrike" cap="none" dirty="0"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7232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>
            <a:spLocks noGrp="1"/>
          </p:cNvSpPr>
          <p:nvPr>
            <p:ph type="sldNum" idx="12"/>
          </p:nvPr>
        </p:nvSpPr>
        <p:spPr>
          <a:xfrm>
            <a:off x="4278960" y="10157400"/>
            <a:ext cx="3280679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lang="no-NO"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6</a:t>
            </a:fld>
            <a:endParaRPr lang="no-NO" sz="1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0" name="Shape 120"/>
          <p:cNvSpPr>
            <a:spLocks noGrp="1" noRot="1" noChangeAspect="1"/>
          </p:cNvSpPr>
          <p:nvPr>
            <p:ph type="sldImg" idx="2"/>
          </p:nvPr>
        </p:nvSpPr>
        <p:spPr>
          <a:xfrm>
            <a:off x="1106488" y="812800"/>
            <a:ext cx="5345112" cy="40084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w="25400" cap="flat" cmpd="sng">
            <a:solidFill>
              <a:srgbClr val="42719B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756000" y="5078519"/>
            <a:ext cx="6047640" cy="48114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216000" marR="0" lvl="0" indent="-99" algn="l" rtl="0">
              <a:spcBef>
                <a:spcPts val="0"/>
              </a:spcBef>
              <a:buSzPct val="25000"/>
              <a:buNone/>
            </a:pPr>
            <a:endParaRPr lang="no-NO" sz="2000" b="0" i="0" u="none" strike="noStrike" cap="none" dirty="0"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518474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>
            <a:spLocks noGrp="1"/>
          </p:cNvSpPr>
          <p:nvPr>
            <p:ph type="sldNum" idx="12"/>
          </p:nvPr>
        </p:nvSpPr>
        <p:spPr>
          <a:xfrm>
            <a:off x="4278960" y="10157400"/>
            <a:ext cx="3280679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lang="no-NO"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7</a:t>
            </a:fld>
            <a:endParaRPr lang="no-NO" sz="1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0" name="Shape 120"/>
          <p:cNvSpPr>
            <a:spLocks noGrp="1" noRot="1" noChangeAspect="1"/>
          </p:cNvSpPr>
          <p:nvPr>
            <p:ph type="sldImg" idx="2"/>
          </p:nvPr>
        </p:nvSpPr>
        <p:spPr>
          <a:xfrm>
            <a:off x="1106488" y="812800"/>
            <a:ext cx="5345112" cy="40084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w="25400" cap="flat" cmpd="sng">
            <a:solidFill>
              <a:srgbClr val="42719B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756000" y="5078519"/>
            <a:ext cx="6047640" cy="48114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216000" marR="0" lvl="0" indent="-99" algn="l" rtl="0">
              <a:spcBef>
                <a:spcPts val="0"/>
              </a:spcBef>
              <a:buSzPct val="25000"/>
              <a:buNone/>
            </a:pPr>
            <a:endParaRPr lang="no-NO" sz="2000" b="0" i="0" u="none" strike="noStrike" cap="none" dirty="0"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417141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>
            <a:spLocks noGrp="1"/>
          </p:cNvSpPr>
          <p:nvPr>
            <p:ph type="sldNum" idx="12"/>
          </p:nvPr>
        </p:nvSpPr>
        <p:spPr>
          <a:xfrm>
            <a:off x="4278960" y="10157400"/>
            <a:ext cx="3280679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lang="no-NO"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8</a:t>
            </a:fld>
            <a:endParaRPr lang="no-NO" sz="1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0" name="Shape 120"/>
          <p:cNvSpPr>
            <a:spLocks noGrp="1" noRot="1" noChangeAspect="1"/>
          </p:cNvSpPr>
          <p:nvPr>
            <p:ph type="sldImg" idx="2"/>
          </p:nvPr>
        </p:nvSpPr>
        <p:spPr>
          <a:xfrm>
            <a:off x="1106488" y="812800"/>
            <a:ext cx="5345112" cy="40084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w="25400" cap="flat" cmpd="sng">
            <a:solidFill>
              <a:srgbClr val="42719B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756000" y="5078519"/>
            <a:ext cx="6047640" cy="48114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216000" marR="0" lvl="0" indent="-99" algn="l" rtl="0">
              <a:spcBef>
                <a:spcPts val="0"/>
              </a:spcBef>
              <a:buSzPct val="25000"/>
              <a:buNone/>
            </a:pPr>
            <a:endParaRPr lang="no-NO" sz="2000" b="0" i="0" u="none" strike="noStrike" cap="none" dirty="0"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001326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>
            <a:spLocks noGrp="1"/>
          </p:cNvSpPr>
          <p:nvPr>
            <p:ph type="sldNum" idx="12"/>
          </p:nvPr>
        </p:nvSpPr>
        <p:spPr>
          <a:xfrm>
            <a:off x="4278960" y="10157400"/>
            <a:ext cx="3280679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lang="no-NO"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9</a:t>
            </a:fld>
            <a:endParaRPr lang="no-NO" sz="1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0" name="Shape 120"/>
          <p:cNvSpPr>
            <a:spLocks noGrp="1" noRot="1" noChangeAspect="1"/>
          </p:cNvSpPr>
          <p:nvPr>
            <p:ph type="sldImg" idx="2"/>
          </p:nvPr>
        </p:nvSpPr>
        <p:spPr>
          <a:xfrm>
            <a:off x="1106488" y="812800"/>
            <a:ext cx="5345112" cy="40084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w="25400" cap="flat" cmpd="sng">
            <a:solidFill>
              <a:srgbClr val="42719B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756000" y="5078519"/>
            <a:ext cx="6047640" cy="48114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216000" marR="0" lvl="0" indent="-99" algn="l" rtl="0">
              <a:spcBef>
                <a:spcPts val="0"/>
              </a:spcBef>
              <a:buSzPct val="25000"/>
              <a:buNone/>
            </a:pPr>
            <a:endParaRPr lang="no-NO" sz="2000" b="0" i="0" u="none" strike="noStrike" cap="none" dirty="0"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022895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A5A350-DEFB-4FCF-95D6-A244DDB91B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0078" y="1237197"/>
            <a:ext cx="7560469" cy="2631887"/>
          </a:xfrm>
        </p:spPr>
        <p:txBody>
          <a:bodyPr anchor="b"/>
          <a:lstStyle>
            <a:lvl1pPr algn="ctr">
              <a:defRPr sz="4961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7F6856-554D-4347-9CF1-28075DB332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60078" y="3970580"/>
            <a:ext cx="7560469" cy="1825171"/>
          </a:xfrm>
        </p:spPr>
        <p:txBody>
          <a:bodyPr/>
          <a:lstStyle>
            <a:lvl1pPr marL="0" indent="0" algn="ctr">
              <a:buNone/>
              <a:defRPr sz="1984"/>
            </a:lvl1pPr>
            <a:lvl2pPr marL="378013" indent="0" algn="ctr">
              <a:buNone/>
              <a:defRPr sz="1654"/>
            </a:lvl2pPr>
            <a:lvl3pPr marL="756026" indent="0" algn="ctr">
              <a:buNone/>
              <a:defRPr sz="1488"/>
            </a:lvl3pPr>
            <a:lvl4pPr marL="1134039" indent="0" algn="ctr">
              <a:buNone/>
              <a:defRPr sz="1323"/>
            </a:lvl4pPr>
            <a:lvl5pPr marL="1512052" indent="0" algn="ctr">
              <a:buNone/>
              <a:defRPr sz="1323"/>
            </a:lvl5pPr>
            <a:lvl6pPr marL="1890065" indent="0" algn="ctr">
              <a:buNone/>
              <a:defRPr sz="1323"/>
            </a:lvl6pPr>
            <a:lvl7pPr marL="2268078" indent="0" algn="ctr">
              <a:buNone/>
              <a:defRPr sz="1323"/>
            </a:lvl7pPr>
            <a:lvl8pPr marL="2646091" indent="0" algn="ctr">
              <a:buNone/>
              <a:defRPr sz="1323"/>
            </a:lvl8pPr>
            <a:lvl9pPr marL="3024104" indent="0" algn="ctr">
              <a:buNone/>
              <a:defRPr sz="1323"/>
            </a:lvl9pPr>
          </a:lstStyle>
          <a:p>
            <a:r>
              <a:rPr lang="en-US"/>
              <a:t>Click to edit Master subtitle style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4AE98E-392F-4593-96E6-B6C05D34F7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F2BA5D-D16F-4F9D-B144-177E6A8C4B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CFA802-416E-4D1D-A865-3905A2030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lang="no-NO" sz="1400" b="0" i="0" u="none" strike="noStrike" cap="none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no-NO" sz="1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68981131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576999-1BC6-4F8B-B26D-327F356A8E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665572D-0E82-469F-9D1C-8A099CD1D2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93E36-8596-4B41-A4F1-3A297182C9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F91189-1F57-4305-8D1A-94E2BD734A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3E6A40-5D19-4B1B-A79B-A4F56E8278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lang="no-NO" sz="1400" b="0" i="0" u="none" strike="noStrike" cap="none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no-NO" sz="1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67010794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3AACE52-D55B-4AC4-81D3-7ECBC13030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213947" y="402483"/>
            <a:ext cx="2173635" cy="64064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84D9A7-E0AF-4F2B-B60E-63E58F4CB2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93043" y="402483"/>
            <a:ext cx="6394896" cy="64064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739002-C57D-4186-A6DF-18A997821D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666CB4-E6CA-4ADF-8457-6AB3934951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729D2E-D8DA-483B-B093-D98768804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lang="no-NO" sz="1400" b="0" i="0" u="none" strike="noStrike" cap="none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no-NO" sz="1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184574682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Title, 6 Content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title"/>
          </p:nvPr>
        </p:nvSpPr>
        <p:spPr>
          <a:xfrm>
            <a:off x="504000" y="301319"/>
            <a:ext cx="9071999" cy="1261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1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body" idx="1"/>
          </p:nvPr>
        </p:nvSpPr>
        <p:spPr>
          <a:xfrm>
            <a:off x="504000" y="1768680"/>
            <a:ext cx="9071999" cy="498923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2"/>
          </p:nvPr>
        </p:nvSpPr>
        <p:spPr>
          <a:xfrm>
            <a:off x="504000" y="1768680"/>
            <a:ext cx="9071999" cy="498923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15" name="Shape 15"/>
          <p:cNvSpPr/>
          <p:nvPr/>
        </p:nvSpPr>
        <p:spPr>
          <a:xfrm>
            <a:off x="504000" y="1768680"/>
            <a:ext cx="9071999" cy="498923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" name="Shape 16"/>
          <p:cNvSpPr/>
          <p:nvPr/>
        </p:nvSpPr>
        <p:spPr>
          <a:xfrm>
            <a:off x="504000" y="1768680"/>
            <a:ext cx="9071999" cy="498923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07458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850712-6C84-49C4-800E-76E43FBCDB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4628E2-4BA3-406C-83AD-70ADF9BBE6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AA883E-1021-440E-B213-D3D9A5AE7C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644CB5-97C8-41E1-8066-92B065339E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7B4564-9D83-47E3-AFA8-2124BFD6DE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lang="no-NO" sz="1400" b="0" i="0" u="none" strike="noStrike" cap="none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no-NO" sz="1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63777057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22F4F2-0A43-4E30-9E40-3A1DF96E03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7793" y="1884670"/>
            <a:ext cx="8694539" cy="3144614"/>
          </a:xfrm>
        </p:spPr>
        <p:txBody>
          <a:bodyPr anchor="b"/>
          <a:lstStyle>
            <a:lvl1pPr>
              <a:defRPr sz="4961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F0F711-CE66-4B2F-8C2B-D1920C1B28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7793" y="5059034"/>
            <a:ext cx="8694539" cy="1653678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1pPr>
            <a:lvl2pPr marL="378013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2pPr>
            <a:lvl3pPr marL="756026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403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205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90065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807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609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4104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9E83E1-1960-4687-B788-6463C3079F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5FD893-2F8C-43E7-9FD2-3C8F4358AD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446140-EB32-4C4F-B596-11DA25DFC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lang="no-NO" sz="1400" b="0" i="0" u="none" strike="noStrike" cap="none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no-NO" sz="1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808186300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B759FB-C21C-4EF9-8409-32F875D680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E454AD-D40F-4C94-8DBD-7D5A79EAFCA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93043" y="2012414"/>
            <a:ext cx="4284266" cy="479654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083ACB-FF4B-49FC-929F-AA80A92925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03316" y="2012414"/>
            <a:ext cx="4284266" cy="479654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D05185-BA41-4322-AE76-525BCF1AC4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006A6B-32BD-456B-B6F1-2C71FF0897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558C03-22F0-42C8-806A-6E8D0EECAB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lang="no-NO" sz="1400" b="0" i="0" u="none" strike="noStrike" cap="none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no-NO" sz="1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54456371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F4C520-1FB9-4BA0-AD55-66610855C4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4356" y="402483"/>
            <a:ext cx="8694539" cy="14611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147F94-3FC8-4611-BF1B-F72D30EC05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4357" y="1853171"/>
            <a:ext cx="4264576" cy="908210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8013" indent="0">
              <a:buNone/>
              <a:defRPr sz="1654" b="1"/>
            </a:lvl2pPr>
            <a:lvl3pPr marL="756026" indent="0">
              <a:buNone/>
              <a:defRPr sz="1488" b="1"/>
            </a:lvl3pPr>
            <a:lvl4pPr marL="1134039" indent="0">
              <a:buNone/>
              <a:defRPr sz="1323" b="1"/>
            </a:lvl4pPr>
            <a:lvl5pPr marL="1512052" indent="0">
              <a:buNone/>
              <a:defRPr sz="1323" b="1"/>
            </a:lvl5pPr>
            <a:lvl6pPr marL="1890065" indent="0">
              <a:buNone/>
              <a:defRPr sz="1323" b="1"/>
            </a:lvl6pPr>
            <a:lvl7pPr marL="2268078" indent="0">
              <a:buNone/>
              <a:defRPr sz="1323" b="1"/>
            </a:lvl7pPr>
            <a:lvl8pPr marL="2646091" indent="0">
              <a:buNone/>
              <a:defRPr sz="1323" b="1"/>
            </a:lvl8pPr>
            <a:lvl9pPr marL="3024104" indent="0">
              <a:buNone/>
              <a:defRPr sz="132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0E4B3C-78BF-40E5-92E9-41B171783A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4357" y="2761381"/>
            <a:ext cx="4264576" cy="40615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340983D-F098-45C1-A8B5-69D34B84022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103316" y="1853171"/>
            <a:ext cx="4285579" cy="908210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8013" indent="0">
              <a:buNone/>
              <a:defRPr sz="1654" b="1"/>
            </a:lvl2pPr>
            <a:lvl3pPr marL="756026" indent="0">
              <a:buNone/>
              <a:defRPr sz="1488" b="1"/>
            </a:lvl3pPr>
            <a:lvl4pPr marL="1134039" indent="0">
              <a:buNone/>
              <a:defRPr sz="1323" b="1"/>
            </a:lvl4pPr>
            <a:lvl5pPr marL="1512052" indent="0">
              <a:buNone/>
              <a:defRPr sz="1323" b="1"/>
            </a:lvl5pPr>
            <a:lvl6pPr marL="1890065" indent="0">
              <a:buNone/>
              <a:defRPr sz="1323" b="1"/>
            </a:lvl6pPr>
            <a:lvl7pPr marL="2268078" indent="0">
              <a:buNone/>
              <a:defRPr sz="1323" b="1"/>
            </a:lvl7pPr>
            <a:lvl8pPr marL="2646091" indent="0">
              <a:buNone/>
              <a:defRPr sz="1323" b="1"/>
            </a:lvl8pPr>
            <a:lvl9pPr marL="3024104" indent="0">
              <a:buNone/>
              <a:defRPr sz="132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815CBF1-3169-43AB-8B90-6ACEB22B04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103316" y="2761381"/>
            <a:ext cx="4285579" cy="40615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B6BFAE8-0633-401D-B0B3-790D8FEA92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DF5585E-726A-42B2-BDF1-CEA2B0AE6E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044F3F3-8800-4349-96C5-D6DD869801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lang="no-NO" sz="1400" b="0" i="0" u="none" strike="noStrike" cap="none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no-NO" sz="1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50154639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85722D-6EA1-449C-964A-054CCF264E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3FDCD7B-0200-4BC3-8792-9BFD4DA178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0F7F199-289E-4E84-BD1A-D0BC39174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BD63C6-96FD-405D-B740-143B7F0749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lang="no-NO" sz="1400" b="0" i="0" u="none" strike="noStrike" cap="none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no-NO" sz="1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88920967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76BA097-54CD-49DD-9776-B96CD41E98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21F0245-0CA0-4A8B-991B-09DE302BAA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FD93AF-1CB6-491C-ABF7-DF713BA27F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lang="no-NO" sz="1400" b="0" i="0" u="none" strike="noStrike" cap="none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no-NO" sz="1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49453325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045A46-6321-46B5-811F-F13CFFC253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4356" y="503978"/>
            <a:ext cx="3251264" cy="1763924"/>
          </a:xfrm>
        </p:spPr>
        <p:txBody>
          <a:bodyPr anchor="b"/>
          <a:lstStyle>
            <a:lvl1pPr>
              <a:defRPr sz="2646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D901F9-B924-4EAE-8BA4-24B3FCF5C0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5579" y="1088454"/>
            <a:ext cx="5103316" cy="5372269"/>
          </a:xfrm>
        </p:spPr>
        <p:txBody>
          <a:bodyPr/>
          <a:lstStyle>
            <a:lvl1pPr>
              <a:defRPr sz="2646"/>
            </a:lvl1pPr>
            <a:lvl2pPr>
              <a:defRPr sz="2315"/>
            </a:lvl2pPr>
            <a:lvl3pPr>
              <a:defRPr sz="1984"/>
            </a:lvl3pPr>
            <a:lvl4pPr>
              <a:defRPr sz="1654"/>
            </a:lvl4pPr>
            <a:lvl5pPr>
              <a:defRPr sz="1654"/>
            </a:lvl5pPr>
            <a:lvl6pPr>
              <a:defRPr sz="1654"/>
            </a:lvl6pPr>
            <a:lvl7pPr>
              <a:defRPr sz="1654"/>
            </a:lvl7pPr>
            <a:lvl8pPr>
              <a:defRPr sz="1654"/>
            </a:lvl8pPr>
            <a:lvl9pPr>
              <a:defRPr sz="1654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49A710-ADFD-4552-988D-06B9BB5419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4356" y="2267902"/>
            <a:ext cx="3251264" cy="4201570"/>
          </a:xfrm>
        </p:spPr>
        <p:txBody>
          <a:bodyPr/>
          <a:lstStyle>
            <a:lvl1pPr marL="0" indent="0">
              <a:buNone/>
              <a:defRPr sz="1323"/>
            </a:lvl1pPr>
            <a:lvl2pPr marL="378013" indent="0">
              <a:buNone/>
              <a:defRPr sz="1158"/>
            </a:lvl2pPr>
            <a:lvl3pPr marL="756026" indent="0">
              <a:buNone/>
              <a:defRPr sz="992"/>
            </a:lvl3pPr>
            <a:lvl4pPr marL="1134039" indent="0">
              <a:buNone/>
              <a:defRPr sz="827"/>
            </a:lvl4pPr>
            <a:lvl5pPr marL="1512052" indent="0">
              <a:buNone/>
              <a:defRPr sz="827"/>
            </a:lvl5pPr>
            <a:lvl6pPr marL="1890065" indent="0">
              <a:buNone/>
              <a:defRPr sz="827"/>
            </a:lvl6pPr>
            <a:lvl7pPr marL="2268078" indent="0">
              <a:buNone/>
              <a:defRPr sz="827"/>
            </a:lvl7pPr>
            <a:lvl8pPr marL="2646091" indent="0">
              <a:buNone/>
              <a:defRPr sz="827"/>
            </a:lvl8pPr>
            <a:lvl9pPr marL="3024104" indent="0">
              <a:buNone/>
              <a:defRPr sz="827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23DF2C-F30D-4756-9303-C78B9F7335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94E436-2A48-4B3B-8F14-843ACA67D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ADD971-20E4-4F52-9F5C-0F8620C73E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lang="no-NO" sz="1400" b="0" i="0" u="none" strike="noStrike" cap="none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no-NO" sz="1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77995437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C75768-1EB3-442C-8E01-14AD4EA6FD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4356" y="503978"/>
            <a:ext cx="3251264" cy="1763924"/>
          </a:xfrm>
        </p:spPr>
        <p:txBody>
          <a:bodyPr anchor="b"/>
          <a:lstStyle>
            <a:lvl1pPr>
              <a:defRPr sz="2646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C923073-4494-4B57-9D30-BD5086F1C9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85579" y="1088454"/>
            <a:ext cx="5103316" cy="5372269"/>
          </a:xfrm>
        </p:spPr>
        <p:txBody>
          <a:bodyPr/>
          <a:lstStyle>
            <a:lvl1pPr marL="0" indent="0">
              <a:buNone/>
              <a:defRPr sz="2646"/>
            </a:lvl1pPr>
            <a:lvl2pPr marL="378013" indent="0">
              <a:buNone/>
              <a:defRPr sz="2315"/>
            </a:lvl2pPr>
            <a:lvl3pPr marL="756026" indent="0">
              <a:buNone/>
              <a:defRPr sz="1984"/>
            </a:lvl3pPr>
            <a:lvl4pPr marL="1134039" indent="0">
              <a:buNone/>
              <a:defRPr sz="1654"/>
            </a:lvl4pPr>
            <a:lvl5pPr marL="1512052" indent="0">
              <a:buNone/>
              <a:defRPr sz="1654"/>
            </a:lvl5pPr>
            <a:lvl6pPr marL="1890065" indent="0">
              <a:buNone/>
              <a:defRPr sz="1654"/>
            </a:lvl6pPr>
            <a:lvl7pPr marL="2268078" indent="0">
              <a:buNone/>
              <a:defRPr sz="1654"/>
            </a:lvl7pPr>
            <a:lvl8pPr marL="2646091" indent="0">
              <a:buNone/>
              <a:defRPr sz="1654"/>
            </a:lvl8pPr>
            <a:lvl9pPr marL="3024104" indent="0">
              <a:buNone/>
              <a:defRPr sz="1654"/>
            </a:lvl9pPr>
          </a:lstStyle>
          <a:p>
            <a:endParaRPr lang="nb-N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262F39-CD2D-427C-A19D-B20EDBC432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4356" y="2267902"/>
            <a:ext cx="3251264" cy="4201570"/>
          </a:xfrm>
        </p:spPr>
        <p:txBody>
          <a:bodyPr/>
          <a:lstStyle>
            <a:lvl1pPr marL="0" indent="0">
              <a:buNone/>
              <a:defRPr sz="1323"/>
            </a:lvl1pPr>
            <a:lvl2pPr marL="378013" indent="0">
              <a:buNone/>
              <a:defRPr sz="1158"/>
            </a:lvl2pPr>
            <a:lvl3pPr marL="756026" indent="0">
              <a:buNone/>
              <a:defRPr sz="992"/>
            </a:lvl3pPr>
            <a:lvl4pPr marL="1134039" indent="0">
              <a:buNone/>
              <a:defRPr sz="827"/>
            </a:lvl4pPr>
            <a:lvl5pPr marL="1512052" indent="0">
              <a:buNone/>
              <a:defRPr sz="827"/>
            </a:lvl5pPr>
            <a:lvl6pPr marL="1890065" indent="0">
              <a:buNone/>
              <a:defRPr sz="827"/>
            </a:lvl6pPr>
            <a:lvl7pPr marL="2268078" indent="0">
              <a:buNone/>
              <a:defRPr sz="827"/>
            </a:lvl7pPr>
            <a:lvl8pPr marL="2646091" indent="0">
              <a:buNone/>
              <a:defRPr sz="827"/>
            </a:lvl8pPr>
            <a:lvl9pPr marL="3024104" indent="0">
              <a:buNone/>
              <a:defRPr sz="827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9C76C2-37D2-4660-8984-E96D6CE27C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C7BD50-702A-497A-8CE9-DD223CA145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4CA738-57C4-4CF7-9829-1F5A9234AF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lang="no-NO" sz="1400" b="0" i="0" u="none" strike="noStrike" cap="none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no-NO" sz="1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33649223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AF35480-ED5F-4ED9-8E0F-49238DA8B3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043" y="402483"/>
            <a:ext cx="869453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1541C3-93B1-4674-A321-839CA529D8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3043" y="2012414"/>
            <a:ext cx="869453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4744A4-363F-4B86-BC2E-A4A7D41CF4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3043" y="7006699"/>
            <a:ext cx="2268141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4F1CD0-9B3E-4B56-9127-3249B3A872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39207" y="7006699"/>
            <a:ext cx="3402211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8E6064-969B-4672-86F8-81D26512EA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119441" y="7006699"/>
            <a:ext cx="2268141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rtl="0">
              <a:spcBef>
                <a:spcPts val="0"/>
              </a:spcBef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lang="no-NO" sz="1400" b="0" i="0" u="none" strike="noStrike" cap="none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no-NO" sz="1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89273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 ftr="0" dt="0"/>
  <p:txStyles>
    <p:titleStyle>
      <a:lvl1pPr algn="l" defTabSz="756026" rtl="0" eaLnBrk="1" latinLnBrk="0" hangingPunct="1">
        <a:lnSpc>
          <a:spcPct val="90000"/>
        </a:lnSpc>
        <a:spcBef>
          <a:spcPct val="0"/>
        </a:spcBef>
        <a:buNone/>
        <a:defRPr sz="363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006" indent="-189006" algn="l" defTabSz="756026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7019" indent="-189006" algn="l" defTabSz="756026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5032" indent="-189006" algn="l" defTabSz="756026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3pPr>
      <a:lvl4pPr marL="1323045" indent="-189006" algn="l" defTabSz="756026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1058" indent="-189006" algn="l" defTabSz="756026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9071" indent="-189006" algn="l" defTabSz="756026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7084" indent="-189006" algn="l" defTabSz="756026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5097" indent="-189006" algn="l" defTabSz="756026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3110" indent="-189006" algn="l" defTabSz="756026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756026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8013" algn="l" defTabSz="756026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6026" algn="l" defTabSz="756026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4039" algn="l" defTabSz="756026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2052" algn="l" defTabSz="756026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90065" algn="l" defTabSz="756026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8078" algn="l" defTabSz="756026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6091" algn="l" defTabSz="756026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4104" algn="l" defTabSz="756026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7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nb-NO" dirty="0"/>
              <a:t>Microcontrollers – </a:t>
            </a:r>
            <a:r>
              <a:rPr lang="nb-NO" dirty="0" err="1"/>
              <a:t>day</a:t>
            </a:r>
            <a:r>
              <a:rPr lang="nb-NO" dirty="0"/>
              <a:t> 2</a:t>
            </a:r>
            <a:endParaRPr lang="no-NO" dirty="0"/>
          </a:p>
        </p:txBody>
      </p:sp>
      <p:pic>
        <p:nvPicPr>
          <p:cNvPr id="6" name="Shape 105">
            <a:extLst>
              <a:ext uri="{FF2B5EF4-FFF2-40B4-BE49-F238E27FC236}">
                <a16:creationId xmlns:a16="http://schemas.microsoft.com/office/drawing/2014/main" id="{5D026598-33F2-48D7-AB02-CBFDBE5624F0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13725" y="2520919"/>
            <a:ext cx="7052246" cy="1258918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2" descr="Bilderesultater for microchip logo">
            <a:extLst>
              <a:ext uri="{FF2B5EF4-FFF2-40B4-BE49-F238E27FC236}">
                <a16:creationId xmlns:a16="http://schemas.microsoft.com/office/drawing/2014/main" id="{5D2A1346-706B-4C5D-8F89-0930C0AB52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0556" y="4508810"/>
            <a:ext cx="7638585" cy="1801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" name="Shape 12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374878" y="90720"/>
            <a:ext cx="3525120" cy="62927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24" name="Shape 124"/>
          <p:cNvCxnSpPr/>
          <p:nvPr/>
        </p:nvCxnSpPr>
        <p:spPr>
          <a:xfrm rot="10800000">
            <a:off x="179999" y="720000"/>
            <a:ext cx="9720000" cy="0"/>
          </a:xfrm>
          <a:prstGeom prst="straightConnector1">
            <a:avLst/>
          </a:prstGeom>
          <a:noFill/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25" name="Shape 125"/>
          <p:cNvSpPr txBox="1"/>
          <p:nvPr/>
        </p:nvSpPr>
        <p:spPr>
          <a:xfrm>
            <a:off x="180000" y="224280"/>
            <a:ext cx="5940000" cy="4957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lang="nb-NO" sz="2800" b="1" i="0" u="none" strike="noStrike" cap="none" dirty="0" err="1">
                <a:latin typeface="Arial"/>
                <a:ea typeface="Arial"/>
                <a:cs typeface="Arial"/>
                <a:sym typeface="Arial"/>
              </a:rPr>
              <a:t>Interrupts</a:t>
            </a:r>
            <a:r>
              <a:rPr lang="nb-NO" sz="2800" b="1" i="0" u="none" strike="noStrike" cap="none" dirty="0">
                <a:latin typeface="Arial"/>
                <a:ea typeface="Arial"/>
                <a:cs typeface="Arial"/>
                <a:sym typeface="Arial"/>
              </a:rPr>
              <a:t> – a </a:t>
            </a:r>
            <a:r>
              <a:rPr lang="nb-NO" sz="2800" b="1" i="0" u="none" strike="noStrike" cap="none" dirty="0" err="1">
                <a:latin typeface="Arial"/>
                <a:ea typeface="Arial"/>
                <a:cs typeface="Arial"/>
                <a:sym typeface="Arial"/>
              </a:rPr>
              <a:t>few</a:t>
            </a:r>
            <a:r>
              <a:rPr lang="nb-NO" sz="2800" b="1" i="0" u="none" strike="noStrike" cap="none" dirty="0">
                <a:latin typeface="Arial"/>
                <a:ea typeface="Arial"/>
                <a:cs typeface="Arial"/>
                <a:sym typeface="Arial"/>
              </a:rPr>
              <a:t> tips</a:t>
            </a:r>
            <a:endParaRPr lang="no-NO" sz="2800" b="1" i="0" u="none" strike="noStrike" cap="none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7" name="Shape 127"/>
          <p:cNvSpPr txBox="1"/>
          <p:nvPr/>
        </p:nvSpPr>
        <p:spPr>
          <a:xfrm>
            <a:off x="179999" y="1026612"/>
            <a:ext cx="9719999" cy="1920869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t" anchorCtr="0">
            <a:noAutofit/>
          </a:bodyPr>
          <a:lstStyle/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Tx/>
              <a:buChar char="-"/>
            </a:pPr>
            <a:endParaRPr lang="nb-NO" sz="2800" dirty="0"/>
          </a:p>
          <a:p>
            <a:pPr marL="285750" indent="-285750">
              <a:buClr>
                <a:schemeClr val="dk1"/>
              </a:buClr>
              <a:buFontTx/>
              <a:buChar char="-"/>
            </a:pPr>
            <a:r>
              <a:rPr lang="nb-NO" sz="2800" dirty="0" err="1"/>
              <a:t>MegaAVR</a:t>
            </a:r>
            <a:r>
              <a:rPr lang="nb-NO" sz="2800" dirty="0"/>
              <a:t> 0-Series has </a:t>
            </a:r>
            <a:r>
              <a:rPr lang="nb-NO" sz="2800" dirty="0" err="1"/>
              <a:t>two</a:t>
            </a:r>
            <a:r>
              <a:rPr lang="nb-NO" sz="2800" dirty="0"/>
              <a:t> </a:t>
            </a:r>
            <a:r>
              <a:rPr lang="nb-NO" sz="2800" dirty="0" err="1"/>
              <a:t>interrupts</a:t>
            </a:r>
            <a:r>
              <a:rPr lang="nb-NO" sz="2800" dirty="0"/>
              <a:t> </a:t>
            </a:r>
            <a:r>
              <a:rPr lang="nb-NO" sz="2800" dirty="0" err="1"/>
              <a:t>levels</a:t>
            </a:r>
            <a:r>
              <a:rPr lang="nb-NO" sz="2800" dirty="0"/>
              <a:t>, 0 (</a:t>
            </a:r>
            <a:r>
              <a:rPr lang="nb-NO" sz="2800" dirty="0" err="1"/>
              <a:t>default</a:t>
            </a:r>
            <a:r>
              <a:rPr lang="nb-NO" sz="2800" dirty="0"/>
              <a:t>) and 1. </a:t>
            </a: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Tx/>
              <a:buChar char="-"/>
            </a:pPr>
            <a:endParaRPr lang="nb-NO" sz="2800" b="0" i="0" u="none" strike="noStrike" cap="none" dirty="0">
              <a:sym typeface="Arial"/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Tx/>
              <a:buChar char="-"/>
            </a:pPr>
            <a:r>
              <a:rPr lang="nb-NO" sz="2800" b="0" i="0" u="none" strike="noStrike" cap="none" dirty="0" err="1">
                <a:sym typeface="Arial"/>
              </a:rPr>
              <a:t>Keep</a:t>
            </a:r>
            <a:r>
              <a:rPr lang="nb-NO" sz="2800" b="0" i="0" u="none" strike="noStrike" cap="none" dirty="0">
                <a:sym typeface="Arial"/>
              </a:rPr>
              <a:t> </a:t>
            </a:r>
            <a:r>
              <a:rPr lang="nb-NO" sz="2800" b="0" i="0" u="none" strike="noStrike" cap="none" dirty="0" err="1">
                <a:sym typeface="Arial"/>
              </a:rPr>
              <a:t>your</a:t>
            </a:r>
            <a:r>
              <a:rPr lang="nb-NO" sz="2800" b="0" i="0" u="none" strike="noStrike" cap="none" dirty="0">
                <a:sym typeface="Arial"/>
              </a:rPr>
              <a:t> </a:t>
            </a:r>
            <a:r>
              <a:rPr lang="nb-NO" sz="2800" b="0" i="0" u="none" strike="noStrike" cap="none" dirty="0" err="1">
                <a:sym typeface="Arial"/>
              </a:rPr>
              <a:t>interrupts</a:t>
            </a:r>
            <a:r>
              <a:rPr lang="nb-NO" sz="2800" b="0" i="0" u="none" strike="noStrike" cap="none" dirty="0">
                <a:sym typeface="Arial"/>
              </a:rPr>
              <a:t> </a:t>
            </a:r>
            <a:r>
              <a:rPr lang="nb-NO" sz="2800" b="0" i="0" u="none" strike="noStrike" cap="none" dirty="0" err="1">
                <a:sym typeface="Arial"/>
              </a:rPr>
              <a:t>short</a:t>
            </a:r>
            <a:r>
              <a:rPr lang="nb-NO" sz="2800" dirty="0"/>
              <a:t> (in terms </a:t>
            </a:r>
            <a:r>
              <a:rPr lang="nb-NO" sz="2800" dirty="0" err="1"/>
              <a:t>of</a:t>
            </a:r>
            <a:r>
              <a:rPr lang="nb-NO" sz="2800" dirty="0"/>
              <a:t> </a:t>
            </a:r>
            <a:r>
              <a:rPr lang="nb-NO" sz="2800" dirty="0" err="1"/>
              <a:t>execution</a:t>
            </a:r>
            <a:r>
              <a:rPr lang="nb-NO" sz="2800" dirty="0"/>
              <a:t> time)</a:t>
            </a: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Tx/>
              <a:buChar char="-"/>
            </a:pPr>
            <a:endParaRPr lang="nb-NO" sz="2800" dirty="0"/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Tx/>
              <a:buChar char="-"/>
            </a:pPr>
            <a:r>
              <a:rPr lang="nb-NO" sz="2800" dirty="0" err="1"/>
              <a:t>Interrupts</a:t>
            </a:r>
            <a:r>
              <a:rPr lang="nb-NO" sz="2800" dirty="0"/>
              <a:t> </a:t>
            </a:r>
            <a:r>
              <a:rPr lang="nb-NO" sz="2800" dirty="0" err="1"/>
              <a:t>are</a:t>
            </a:r>
            <a:r>
              <a:rPr lang="nb-NO" sz="2800" dirty="0"/>
              <a:t> </a:t>
            </a:r>
            <a:r>
              <a:rPr lang="nb-NO" sz="2800" dirty="0" err="1"/>
              <a:t>often</a:t>
            </a:r>
            <a:r>
              <a:rPr lang="nb-NO" sz="2800" dirty="0"/>
              <a:t>, </a:t>
            </a:r>
            <a:r>
              <a:rPr lang="nb-NO" sz="2800" dirty="0" err="1"/>
              <a:t>but</a:t>
            </a:r>
            <a:r>
              <a:rPr lang="nb-NO" sz="2800" dirty="0"/>
              <a:t> not </a:t>
            </a:r>
            <a:r>
              <a:rPr lang="nb-NO" sz="2800" dirty="0" err="1"/>
              <a:t>always</a:t>
            </a:r>
            <a:r>
              <a:rPr lang="nb-NO" sz="2800" dirty="0"/>
              <a:t>, </a:t>
            </a:r>
            <a:r>
              <a:rPr lang="nb-NO" sz="2800" dirty="0" err="1"/>
              <a:t>the</a:t>
            </a:r>
            <a:r>
              <a:rPr lang="nb-NO" sz="2800" dirty="0"/>
              <a:t> </a:t>
            </a:r>
            <a:r>
              <a:rPr lang="nb-NO" sz="2800" dirty="0" err="1"/>
              <a:t>answer</a:t>
            </a:r>
            <a:r>
              <a:rPr lang="nb-NO" sz="2800" dirty="0"/>
              <a:t> to </a:t>
            </a:r>
            <a:r>
              <a:rPr lang="nb-NO" sz="2800" dirty="0" err="1"/>
              <a:t>your</a:t>
            </a:r>
            <a:r>
              <a:rPr lang="nb-NO" sz="2800" dirty="0"/>
              <a:t> problems</a:t>
            </a: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Tx/>
              <a:buChar char="-"/>
            </a:pPr>
            <a:endParaRPr lang="nb-NO" sz="1800" dirty="0"/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Tx/>
              <a:buChar char="-"/>
            </a:pPr>
            <a:endParaRPr lang="nb-NO" sz="1800" b="0" i="0" u="none" strike="noStrike" cap="none" dirty="0"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Tx/>
              <a:buChar char="-"/>
            </a:pPr>
            <a:endParaRPr sz="1800" b="0" i="0" u="none" strike="noStrike" cap="none" dirty="0"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861612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" name="Shape 12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374878" y="90720"/>
            <a:ext cx="3525120" cy="62927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24" name="Shape 124"/>
          <p:cNvCxnSpPr/>
          <p:nvPr/>
        </p:nvCxnSpPr>
        <p:spPr>
          <a:xfrm rot="10800000">
            <a:off x="179999" y="720000"/>
            <a:ext cx="9720000" cy="0"/>
          </a:xfrm>
          <a:prstGeom prst="straightConnector1">
            <a:avLst/>
          </a:prstGeom>
          <a:noFill/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25" name="Shape 125"/>
          <p:cNvSpPr txBox="1"/>
          <p:nvPr/>
        </p:nvSpPr>
        <p:spPr>
          <a:xfrm>
            <a:off x="180000" y="224280"/>
            <a:ext cx="5940000" cy="4957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lang="nb-NO" sz="2800" b="1" dirty="0" err="1"/>
              <a:t>Event</a:t>
            </a:r>
            <a:r>
              <a:rPr lang="nb-NO" sz="2800" b="1" dirty="0"/>
              <a:t> System</a:t>
            </a:r>
            <a:endParaRPr lang="no-NO" sz="2800" b="1" i="0" u="none" strike="noStrike" cap="none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7" name="Shape 127"/>
          <p:cNvSpPr txBox="1"/>
          <p:nvPr/>
        </p:nvSpPr>
        <p:spPr>
          <a:xfrm>
            <a:off x="179999" y="1026612"/>
            <a:ext cx="9719999" cy="1920869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t" anchorCtr="0">
            <a:noAutofit/>
          </a:bodyPr>
          <a:lstStyle/>
          <a:p>
            <a:pPr marL="285750" lvl="0" indent="-285750">
              <a:buClr>
                <a:schemeClr val="dk1"/>
              </a:buClr>
              <a:buFontTx/>
              <a:buChar char="-"/>
            </a:pPr>
            <a:r>
              <a:rPr lang="nb-NO" sz="2800" dirty="0" err="1"/>
              <a:t>Peripheral</a:t>
            </a:r>
            <a:r>
              <a:rPr lang="nb-NO" sz="2800" dirty="0"/>
              <a:t> to </a:t>
            </a:r>
            <a:r>
              <a:rPr lang="nb-NO" sz="2800" dirty="0" err="1"/>
              <a:t>peripheral</a:t>
            </a:r>
            <a:r>
              <a:rPr lang="nb-NO" sz="2800" dirty="0"/>
              <a:t> </a:t>
            </a:r>
            <a:r>
              <a:rPr lang="nb-NO" sz="2800" dirty="0" err="1"/>
              <a:t>communication</a:t>
            </a:r>
            <a:endParaRPr lang="nb-NO" sz="2800" dirty="0"/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Tx/>
              <a:buChar char="-"/>
            </a:pPr>
            <a:endParaRPr lang="nb-NO" sz="2800" dirty="0"/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Tx/>
              <a:buChar char="-"/>
            </a:pPr>
            <a:r>
              <a:rPr lang="nb-NO" sz="2800" dirty="0" err="1"/>
              <a:t>Enables</a:t>
            </a:r>
            <a:r>
              <a:rPr lang="nb-NO" sz="2800" dirty="0"/>
              <a:t> </a:t>
            </a:r>
            <a:r>
              <a:rPr lang="nb-NO" sz="2800" dirty="0" err="1"/>
              <a:t>reaction</a:t>
            </a:r>
            <a:r>
              <a:rPr lang="nb-NO" sz="2800" dirty="0"/>
              <a:t> to </a:t>
            </a:r>
            <a:r>
              <a:rPr lang="nb-NO" sz="2800" dirty="0" err="1"/>
              <a:t>precondition</a:t>
            </a:r>
            <a:r>
              <a:rPr lang="nb-NO" sz="2800" dirty="0"/>
              <a:t> </a:t>
            </a:r>
            <a:r>
              <a:rPr lang="nb-NO" sz="2800" b="1" dirty="0" err="1"/>
              <a:t>without</a:t>
            </a:r>
            <a:r>
              <a:rPr lang="nb-NO" sz="2800" b="1" dirty="0"/>
              <a:t> </a:t>
            </a:r>
            <a:r>
              <a:rPr lang="nb-NO" sz="2800" b="1" dirty="0" err="1"/>
              <a:t>involving</a:t>
            </a:r>
            <a:r>
              <a:rPr lang="nb-NO" sz="2800" b="1" dirty="0"/>
              <a:t> </a:t>
            </a:r>
            <a:r>
              <a:rPr lang="nb-NO" sz="2800" b="1" dirty="0" err="1"/>
              <a:t>the</a:t>
            </a:r>
            <a:r>
              <a:rPr lang="nb-NO" sz="2800" b="1" dirty="0"/>
              <a:t> CPU  </a:t>
            </a:r>
          </a:p>
          <a:p>
            <a:pPr marL="285750" lvl="5" indent="-285750">
              <a:buClr>
                <a:schemeClr val="dk1"/>
              </a:buClr>
              <a:buFontTx/>
              <a:buChar char="-"/>
            </a:pPr>
            <a:endParaRPr lang="nb-NO" sz="2800" dirty="0"/>
          </a:p>
          <a:p>
            <a:pPr marL="285750" lvl="5" indent="-285750">
              <a:buClr>
                <a:schemeClr val="dk1"/>
              </a:buClr>
              <a:buFontTx/>
              <a:buChar char="-"/>
            </a:pPr>
            <a:r>
              <a:rPr lang="nb-NO" sz="2800" dirty="0"/>
              <a:t>Great for </a:t>
            </a:r>
            <a:r>
              <a:rPr lang="nb-NO" sz="2800" dirty="0" err="1"/>
              <a:t>low</a:t>
            </a:r>
            <a:r>
              <a:rPr lang="nb-NO" sz="2800" dirty="0"/>
              <a:t> </a:t>
            </a:r>
            <a:r>
              <a:rPr lang="nb-NO" sz="2800" dirty="0" err="1"/>
              <a:t>power</a:t>
            </a:r>
            <a:r>
              <a:rPr lang="nb-NO" sz="2800" dirty="0"/>
              <a:t> and time </a:t>
            </a:r>
            <a:r>
              <a:rPr lang="nb-NO" sz="2800" dirty="0" err="1"/>
              <a:t>critical</a:t>
            </a:r>
            <a:r>
              <a:rPr lang="nb-NO" sz="2800" dirty="0"/>
              <a:t> </a:t>
            </a:r>
            <a:r>
              <a:rPr lang="nb-NO" sz="2800" dirty="0" err="1"/>
              <a:t>tasks</a:t>
            </a:r>
            <a:endParaRPr lang="nb-NO" sz="2800" dirty="0"/>
          </a:p>
          <a:p>
            <a:pPr marL="285750" lvl="5" indent="-285750">
              <a:buClr>
                <a:schemeClr val="dk1"/>
              </a:buClr>
              <a:buFontTx/>
              <a:buChar char="-"/>
            </a:pPr>
            <a:endParaRPr lang="nb-NO" sz="2800" dirty="0"/>
          </a:p>
          <a:p>
            <a:pPr marL="285750" lvl="5" indent="-285750">
              <a:buClr>
                <a:schemeClr val="dk1"/>
              </a:buClr>
              <a:buFontTx/>
              <a:buChar char="-"/>
            </a:pPr>
            <a:r>
              <a:rPr lang="nb-NO" sz="2800" dirty="0" err="1"/>
              <a:t>Six</a:t>
            </a:r>
            <a:r>
              <a:rPr lang="nb-NO" sz="2800" dirty="0"/>
              <a:t> </a:t>
            </a:r>
            <a:r>
              <a:rPr lang="nb-NO" sz="2800" dirty="0" err="1"/>
              <a:t>channels</a:t>
            </a:r>
            <a:endParaRPr lang="nb-NO" sz="1800" dirty="0"/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Tx/>
              <a:buChar char="-"/>
            </a:pPr>
            <a:endParaRPr lang="nb-NO" sz="1800" dirty="0"/>
          </a:p>
        </p:txBody>
      </p:sp>
      <p:pic>
        <p:nvPicPr>
          <p:cNvPr id="3" name="Bild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44385" y="4857581"/>
            <a:ext cx="5991225" cy="2552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66828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" name="Shape 12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374878" y="90720"/>
            <a:ext cx="3525120" cy="62927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24" name="Shape 124"/>
          <p:cNvCxnSpPr/>
          <p:nvPr/>
        </p:nvCxnSpPr>
        <p:spPr>
          <a:xfrm rot="10800000">
            <a:off x="179999" y="720000"/>
            <a:ext cx="9720000" cy="0"/>
          </a:xfrm>
          <a:prstGeom prst="straightConnector1">
            <a:avLst/>
          </a:prstGeom>
          <a:noFill/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25" name="Shape 125"/>
          <p:cNvSpPr txBox="1"/>
          <p:nvPr/>
        </p:nvSpPr>
        <p:spPr>
          <a:xfrm>
            <a:off x="180000" y="224280"/>
            <a:ext cx="5940000" cy="4957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lang="nb-NO" sz="2800" b="1" i="0" u="none" strike="noStrike" cap="none" dirty="0">
                <a:latin typeface="Arial"/>
                <a:ea typeface="Arial"/>
                <a:cs typeface="Arial"/>
                <a:sym typeface="Arial"/>
              </a:rPr>
              <a:t>PWM</a:t>
            </a:r>
            <a:endParaRPr lang="no-NO" sz="2800" b="1" i="0" u="none" strike="noStrike" cap="none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7" name="Shape 127"/>
          <p:cNvSpPr txBox="1"/>
          <p:nvPr/>
        </p:nvSpPr>
        <p:spPr>
          <a:xfrm>
            <a:off x="179999" y="1026612"/>
            <a:ext cx="9719999" cy="1920869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t" anchorCtr="0">
            <a:noAutofit/>
          </a:bodyPr>
          <a:lstStyle/>
          <a:p>
            <a:pPr marL="285750" lvl="0" indent="-285750">
              <a:buClr>
                <a:schemeClr val="dk1"/>
              </a:buClr>
              <a:buFontTx/>
              <a:buChar char="-"/>
            </a:pPr>
            <a:r>
              <a:rPr lang="nb-NO" sz="1800" dirty="0"/>
              <a:t>From wikipedia: </a:t>
            </a:r>
          </a:p>
          <a:p>
            <a:pPr marL="285750" lvl="0" indent="-285750">
              <a:buClr>
                <a:schemeClr val="dk1"/>
              </a:buClr>
              <a:buFontTx/>
              <a:buChar char="-"/>
            </a:pPr>
            <a:r>
              <a:rPr lang="nb-NO" sz="1800" i="1" dirty="0"/>
              <a:t>«</a:t>
            </a:r>
            <a:r>
              <a:rPr lang="en-US" sz="1800" i="1" dirty="0"/>
              <a:t>In electronics and telecommunications, modulation is the process of varying one or more properties of a periodic waveform, called the carrier signal, with a modulating signal that typically contains information to be transmitted. “</a:t>
            </a:r>
          </a:p>
          <a:p>
            <a:pPr marL="285750" lvl="0" indent="-285750">
              <a:buClr>
                <a:schemeClr val="dk1"/>
              </a:buClr>
              <a:buFontTx/>
              <a:buChar char="-"/>
            </a:pPr>
            <a:endParaRPr lang="nb-NO" sz="1800" dirty="0"/>
          </a:p>
        </p:txBody>
      </p:sp>
      <p:pic>
        <p:nvPicPr>
          <p:cNvPr id="7" name="Bilde 6"/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778213" y="3115708"/>
            <a:ext cx="8229600" cy="40827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882407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" name="Shape 12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374878" y="90720"/>
            <a:ext cx="3525120" cy="62927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24" name="Shape 124"/>
          <p:cNvCxnSpPr/>
          <p:nvPr/>
        </p:nvCxnSpPr>
        <p:spPr>
          <a:xfrm rot="10800000">
            <a:off x="179999" y="720000"/>
            <a:ext cx="9720000" cy="0"/>
          </a:xfrm>
          <a:prstGeom prst="straightConnector1">
            <a:avLst/>
          </a:prstGeom>
          <a:noFill/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25" name="Shape 125"/>
          <p:cNvSpPr txBox="1"/>
          <p:nvPr/>
        </p:nvSpPr>
        <p:spPr>
          <a:xfrm>
            <a:off x="180000" y="224280"/>
            <a:ext cx="5940000" cy="4957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lang="nb-NO" sz="2800" b="1" i="0" u="none" strike="noStrike" cap="none" dirty="0">
                <a:latin typeface="Arial"/>
                <a:ea typeface="Arial"/>
                <a:cs typeface="Arial"/>
                <a:sym typeface="Arial"/>
              </a:rPr>
              <a:t>PWM</a:t>
            </a:r>
            <a:endParaRPr lang="no-NO" sz="2800" b="1" i="0" u="none" strike="noStrike" cap="none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7" name="Shape 127"/>
          <p:cNvSpPr txBox="1"/>
          <p:nvPr/>
        </p:nvSpPr>
        <p:spPr>
          <a:xfrm>
            <a:off x="179999" y="1026612"/>
            <a:ext cx="9719999" cy="1920869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t" anchorCtr="0">
            <a:noAutofit/>
          </a:bodyPr>
          <a:lstStyle/>
          <a:p>
            <a:pPr lvl="0">
              <a:buClr>
                <a:schemeClr val="dk1"/>
              </a:buClr>
            </a:pPr>
            <a:r>
              <a:rPr lang="nb-NO" sz="2800" dirty="0" err="1"/>
              <a:t>Useful</a:t>
            </a:r>
            <a:r>
              <a:rPr lang="nb-NO" sz="2800" dirty="0"/>
              <a:t> for plenty </a:t>
            </a:r>
            <a:r>
              <a:rPr lang="nb-NO" sz="2800" dirty="0" err="1"/>
              <a:t>of</a:t>
            </a:r>
            <a:r>
              <a:rPr lang="nb-NO" sz="2800" dirty="0"/>
              <a:t> </a:t>
            </a:r>
            <a:r>
              <a:rPr lang="nb-NO" sz="2800" dirty="0" err="1"/>
              <a:t>things</a:t>
            </a:r>
            <a:r>
              <a:rPr lang="nb-NO" sz="2800" dirty="0"/>
              <a:t>:</a:t>
            </a:r>
          </a:p>
          <a:p>
            <a:pPr marL="285750" lvl="0" indent="-285750">
              <a:buClr>
                <a:schemeClr val="dk1"/>
              </a:buClr>
              <a:buFontTx/>
              <a:buChar char="-"/>
            </a:pPr>
            <a:r>
              <a:rPr lang="nb-NO" sz="2800" dirty="0"/>
              <a:t>Motor </a:t>
            </a:r>
            <a:r>
              <a:rPr lang="nb-NO" sz="2800" dirty="0" err="1"/>
              <a:t>control</a:t>
            </a:r>
            <a:endParaRPr lang="nb-NO" sz="2800" dirty="0"/>
          </a:p>
          <a:p>
            <a:pPr marL="285750" lvl="0" indent="-285750">
              <a:buClr>
                <a:schemeClr val="dk1"/>
              </a:buClr>
              <a:buFontTx/>
              <a:buChar char="-"/>
            </a:pPr>
            <a:r>
              <a:rPr lang="nb-NO" sz="2800" dirty="0"/>
              <a:t>Led </a:t>
            </a:r>
            <a:r>
              <a:rPr lang="nb-NO" sz="2800" dirty="0" err="1"/>
              <a:t>brightness</a:t>
            </a:r>
            <a:r>
              <a:rPr lang="nb-NO" sz="2800" dirty="0"/>
              <a:t> </a:t>
            </a:r>
            <a:r>
              <a:rPr lang="nb-NO" sz="2800" dirty="0" err="1"/>
              <a:t>control</a:t>
            </a:r>
            <a:endParaRPr lang="nb-NO" sz="2800" dirty="0"/>
          </a:p>
          <a:p>
            <a:pPr marL="285750" lvl="0" indent="-285750">
              <a:buClr>
                <a:schemeClr val="dk1"/>
              </a:buClr>
              <a:buFontTx/>
              <a:buChar char="-"/>
            </a:pPr>
            <a:r>
              <a:rPr lang="nb-NO" sz="2800" dirty="0"/>
              <a:t>Information </a:t>
            </a:r>
            <a:r>
              <a:rPr lang="nb-NO" sz="2800" dirty="0" err="1"/>
              <a:t>transmission</a:t>
            </a:r>
            <a:r>
              <a:rPr lang="nb-NO" sz="2800" dirty="0"/>
              <a:t> over </a:t>
            </a:r>
            <a:r>
              <a:rPr lang="nb-NO" sz="2800" dirty="0" err="1"/>
              <a:t>long</a:t>
            </a:r>
            <a:r>
              <a:rPr lang="nb-NO" sz="2800" dirty="0"/>
              <a:t> wires</a:t>
            </a:r>
          </a:p>
          <a:p>
            <a:pPr marL="285750" lvl="0" indent="-285750">
              <a:buClr>
                <a:schemeClr val="dk1"/>
              </a:buClr>
              <a:buFontTx/>
              <a:buChar char="-"/>
            </a:pPr>
            <a:r>
              <a:rPr lang="nb-NO" sz="2800" dirty="0"/>
              <a:t>Digital to analog </a:t>
            </a:r>
            <a:r>
              <a:rPr lang="nb-NO" sz="2800" dirty="0" err="1"/>
              <a:t>converters</a:t>
            </a:r>
            <a:endParaRPr lang="nb-NO" sz="2800" dirty="0"/>
          </a:p>
          <a:p>
            <a:pPr marL="285750" lvl="0" indent="-285750">
              <a:buClr>
                <a:schemeClr val="dk1"/>
              </a:buClr>
              <a:buFontTx/>
              <a:buChar char="-"/>
            </a:pPr>
            <a:r>
              <a:rPr lang="nb-NO" sz="2800" dirty="0" err="1"/>
              <a:t>Etc</a:t>
            </a:r>
            <a:endParaRPr lang="nb-NO" sz="2800" dirty="0"/>
          </a:p>
          <a:p>
            <a:pPr marL="285750" lvl="0" indent="-285750">
              <a:buClr>
                <a:schemeClr val="dk1"/>
              </a:buClr>
              <a:buFontTx/>
              <a:buChar char="-"/>
            </a:pPr>
            <a:endParaRPr lang="nb-NO" sz="1800" dirty="0"/>
          </a:p>
          <a:p>
            <a:pPr marL="285750" lvl="0" indent="-285750">
              <a:buClr>
                <a:schemeClr val="dk1"/>
              </a:buClr>
              <a:buFontTx/>
              <a:buChar char="-"/>
            </a:pPr>
            <a:endParaRPr lang="nb-NO" sz="1800" dirty="0"/>
          </a:p>
          <a:p>
            <a:pPr marL="285750" lvl="0" indent="-285750">
              <a:buClr>
                <a:schemeClr val="dk1"/>
              </a:buClr>
              <a:buFontTx/>
              <a:buChar char="-"/>
            </a:pPr>
            <a:endParaRPr lang="nb-NO" sz="1800" dirty="0"/>
          </a:p>
          <a:p>
            <a:pPr lvl="0">
              <a:buClr>
                <a:schemeClr val="dk1"/>
              </a:buClr>
            </a:pPr>
            <a:r>
              <a:rPr lang="nb-NO" sz="2800" dirty="0" err="1"/>
              <a:t>When</a:t>
            </a:r>
            <a:r>
              <a:rPr lang="nb-NO" sz="2800" dirty="0"/>
              <a:t> used </a:t>
            </a:r>
            <a:r>
              <a:rPr lang="nb-NO" sz="2800" dirty="0" err="1"/>
              <a:t>with</a:t>
            </a:r>
            <a:r>
              <a:rPr lang="nb-NO" sz="2800" dirty="0"/>
              <a:t> a LED it </a:t>
            </a:r>
            <a:r>
              <a:rPr lang="nb-NO" sz="2800" dirty="0" err="1"/>
              <a:t>will</a:t>
            </a:r>
            <a:r>
              <a:rPr lang="nb-NO" sz="2800" dirty="0"/>
              <a:t> make </a:t>
            </a:r>
            <a:r>
              <a:rPr lang="nb-NO" sz="2800" dirty="0" err="1"/>
              <a:t>the</a:t>
            </a:r>
            <a:r>
              <a:rPr lang="nb-NO" sz="2800" dirty="0"/>
              <a:t> it </a:t>
            </a:r>
            <a:r>
              <a:rPr lang="nb-NO" sz="2800" dirty="0" err="1"/>
              <a:t>appear</a:t>
            </a:r>
            <a:r>
              <a:rPr lang="nb-NO" sz="2800" dirty="0"/>
              <a:t> more or less </a:t>
            </a:r>
            <a:r>
              <a:rPr lang="nb-NO" sz="2800" dirty="0" err="1"/>
              <a:t>bright</a:t>
            </a:r>
            <a:r>
              <a:rPr lang="nb-NO" sz="2800" dirty="0"/>
              <a:t>, </a:t>
            </a:r>
            <a:r>
              <a:rPr lang="nb-NO" sz="2800" dirty="0" err="1"/>
              <a:t>proportional</a:t>
            </a:r>
            <a:r>
              <a:rPr lang="nb-NO" sz="2800" dirty="0"/>
              <a:t> to </a:t>
            </a:r>
            <a:r>
              <a:rPr lang="nb-NO" sz="2800" dirty="0" err="1"/>
              <a:t>the</a:t>
            </a:r>
            <a:r>
              <a:rPr lang="nb-NO" sz="2800" dirty="0"/>
              <a:t> </a:t>
            </a:r>
            <a:r>
              <a:rPr lang="nb-NO" sz="2800" b="1" dirty="0" err="1"/>
              <a:t>Duty</a:t>
            </a:r>
            <a:r>
              <a:rPr lang="nb-NO" sz="2800" b="1" dirty="0"/>
              <a:t> </a:t>
            </a:r>
            <a:r>
              <a:rPr lang="nb-NO" sz="2800" b="1" dirty="0" err="1"/>
              <a:t>Cycle</a:t>
            </a:r>
            <a:r>
              <a:rPr lang="nb-NO" sz="2800" b="1" dirty="0"/>
              <a:t>. </a:t>
            </a:r>
            <a:r>
              <a:rPr lang="nb-NO" sz="2800" dirty="0"/>
              <a:t>The </a:t>
            </a:r>
            <a:r>
              <a:rPr lang="nb-NO" sz="2800" dirty="0" err="1"/>
              <a:t>higher</a:t>
            </a:r>
            <a:r>
              <a:rPr lang="nb-NO" sz="2800" dirty="0"/>
              <a:t> </a:t>
            </a:r>
            <a:r>
              <a:rPr lang="nb-NO" sz="2800" dirty="0" err="1"/>
              <a:t>the</a:t>
            </a:r>
            <a:r>
              <a:rPr lang="nb-NO" sz="2800" dirty="0"/>
              <a:t> </a:t>
            </a:r>
            <a:r>
              <a:rPr lang="nb-NO" sz="2800" dirty="0" err="1"/>
              <a:t>Duty</a:t>
            </a:r>
            <a:r>
              <a:rPr lang="nb-NO" sz="2800" dirty="0"/>
              <a:t> </a:t>
            </a:r>
            <a:r>
              <a:rPr lang="nb-NO" sz="2800" dirty="0" err="1"/>
              <a:t>cycle</a:t>
            </a:r>
            <a:r>
              <a:rPr lang="nb-NO" sz="2800" dirty="0"/>
              <a:t>, </a:t>
            </a:r>
            <a:r>
              <a:rPr lang="nb-NO" sz="2800" dirty="0" err="1"/>
              <a:t>the</a:t>
            </a:r>
            <a:r>
              <a:rPr lang="nb-NO" sz="2800" dirty="0"/>
              <a:t> more </a:t>
            </a:r>
            <a:r>
              <a:rPr lang="nb-NO" sz="2800" dirty="0" err="1"/>
              <a:t>light</a:t>
            </a:r>
            <a:r>
              <a:rPr lang="nb-NO" sz="2800" dirty="0"/>
              <a:t> from </a:t>
            </a:r>
            <a:r>
              <a:rPr lang="nb-NO" sz="2800" dirty="0" err="1"/>
              <a:t>the</a:t>
            </a:r>
            <a:r>
              <a:rPr lang="nb-NO" sz="2800" dirty="0"/>
              <a:t> LED.</a:t>
            </a:r>
            <a:endParaRPr lang="nb-NO" sz="2800" b="1" dirty="0"/>
          </a:p>
          <a:p>
            <a:pPr marL="285750" lvl="0" indent="-285750">
              <a:buClr>
                <a:schemeClr val="dk1"/>
              </a:buClr>
              <a:buFontTx/>
              <a:buChar char="-"/>
            </a:pPr>
            <a:endParaRPr lang="nb-NO" sz="1800" dirty="0"/>
          </a:p>
        </p:txBody>
      </p:sp>
    </p:spTree>
    <p:extLst>
      <p:ext uri="{BB962C8B-B14F-4D97-AF65-F5344CB8AC3E}">
        <p14:creationId xmlns:p14="http://schemas.microsoft.com/office/powerpoint/2010/main" val="40502965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" name="Shape 12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374878" y="90720"/>
            <a:ext cx="3525120" cy="62927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24" name="Shape 124"/>
          <p:cNvCxnSpPr/>
          <p:nvPr/>
        </p:nvCxnSpPr>
        <p:spPr>
          <a:xfrm rot="10800000">
            <a:off x="179999" y="720000"/>
            <a:ext cx="9720000" cy="0"/>
          </a:xfrm>
          <a:prstGeom prst="straightConnector1">
            <a:avLst/>
          </a:prstGeom>
          <a:noFill/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25" name="Shape 125"/>
          <p:cNvSpPr txBox="1"/>
          <p:nvPr/>
        </p:nvSpPr>
        <p:spPr>
          <a:xfrm>
            <a:off x="180000" y="224280"/>
            <a:ext cx="5940000" cy="4957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lang="nb-NO" sz="2800" b="1" dirty="0"/>
              <a:t>USART</a:t>
            </a:r>
            <a:endParaRPr lang="no-NO" sz="2800" b="1" i="0" u="none" strike="noStrike" cap="none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7" name="Shape 127"/>
          <p:cNvSpPr txBox="1"/>
          <p:nvPr/>
        </p:nvSpPr>
        <p:spPr>
          <a:xfrm>
            <a:off x="179999" y="1026612"/>
            <a:ext cx="9719999" cy="1920869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t" anchorCtr="0">
            <a:noAutofit/>
          </a:bodyPr>
          <a:lstStyle/>
          <a:p>
            <a:pPr lvl="0">
              <a:buClr>
                <a:schemeClr val="dk1"/>
              </a:buClr>
            </a:pPr>
            <a:r>
              <a:rPr lang="nb-NO" sz="2800" dirty="0"/>
              <a:t>Universal </a:t>
            </a:r>
            <a:r>
              <a:rPr lang="nb-NO" sz="2800" dirty="0" err="1"/>
              <a:t>Synchronous</a:t>
            </a:r>
            <a:r>
              <a:rPr lang="nb-NO" sz="2800" dirty="0"/>
              <a:t> </a:t>
            </a:r>
            <a:r>
              <a:rPr lang="nb-NO" sz="2800" dirty="0" err="1"/>
              <a:t>Asynchronous</a:t>
            </a:r>
            <a:r>
              <a:rPr lang="nb-NO" sz="2800" dirty="0"/>
              <a:t> </a:t>
            </a:r>
            <a:r>
              <a:rPr lang="nb-NO" sz="2800" dirty="0" err="1"/>
              <a:t>Receiver</a:t>
            </a:r>
            <a:r>
              <a:rPr lang="nb-NO" sz="2800" dirty="0"/>
              <a:t> Transmitter </a:t>
            </a:r>
          </a:p>
          <a:p>
            <a:pPr lvl="0">
              <a:buClr>
                <a:schemeClr val="dk1"/>
              </a:buClr>
            </a:pPr>
            <a:br>
              <a:rPr lang="nb-NO" sz="2800" dirty="0"/>
            </a:br>
            <a:r>
              <a:rPr lang="nb-NO" sz="2800" dirty="0"/>
              <a:t>Simple </a:t>
            </a:r>
            <a:r>
              <a:rPr lang="nb-NO" sz="2800" dirty="0" err="1"/>
              <a:t>communications</a:t>
            </a:r>
            <a:r>
              <a:rPr lang="nb-NO" sz="2800" dirty="0"/>
              <a:t> </a:t>
            </a:r>
            <a:r>
              <a:rPr lang="nb-NO" sz="2800" dirty="0" err="1"/>
              <a:t>protocol</a:t>
            </a:r>
            <a:r>
              <a:rPr lang="nb-NO" sz="2800" dirty="0"/>
              <a:t> </a:t>
            </a:r>
          </a:p>
          <a:p>
            <a:pPr lvl="0">
              <a:buClr>
                <a:schemeClr val="dk1"/>
              </a:buClr>
            </a:pPr>
            <a:endParaRPr lang="nb-NO" sz="2800" dirty="0"/>
          </a:p>
          <a:p>
            <a:pPr lvl="0">
              <a:buClr>
                <a:schemeClr val="dk1"/>
              </a:buClr>
            </a:pPr>
            <a:r>
              <a:rPr lang="nb-NO" sz="2800" dirty="0" err="1"/>
              <a:t>Synchronous</a:t>
            </a:r>
            <a:r>
              <a:rPr lang="nb-NO" sz="2800" dirty="0"/>
              <a:t> = </a:t>
            </a:r>
            <a:r>
              <a:rPr lang="nb-NO" sz="2800" dirty="0" err="1"/>
              <a:t>extra</a:t>
            </a:r>
            <a:r>
              <a:rPr lang="nb-NO" sz="2800" dirty="0"/>
              <a:t> wire for </a:t>
            </a:r>
            <a:r>
              <a:rPr lang="nb-NO" sz="2800" dirty="0" err="1"/>
              <a:t>shared</a:t>
            </a:r>
            <a:r>
              <a:rPr lang="nb-NO" sz="2800" dirty="0"/>
              <a:t> </a:t>
            </a:r>
            <a:r>
              <a:rPr lang="nb-NO" sz="2800" dirty="0" err="1"/>
              <a:t>clock</a:t>
            </a:r>
            <a:endParaRPr lang="nb-NO" sz="2800" dirty="0"/>
          </a:p>
          <a:p>
            <a:pPr lvl="0">
              <a:buClr>
                <a:schemeClr val="dk1"/>
              </a:buClr>
            </a:pPr>
            <a:endParaRPr lang="nb-NO" sz="2800" dirty="0"/>
          </a:p>
          <a:p>
            <a:pPr lvl="0">
              <a:buClr>
                <a:schemeClr val="dk1"/>
              </a:buClr>
            </a:pPr>
            <a:r>
              <a:rPr lang="nb-NO" sz="2800" dirty="0" err="1"/>
              <a:t>Asynchronous</a:t>
            </a:r>
            <a:r>
              <a:rPr lang="nb-NO" sz="2800" dirty="0"/>
              <a:t> = </a:t>
            </a:r>
            <a:r>
              <a:rPr lang="nb-NO" sz="2800" dirty="0" err="1"/>
              <a:t>no</a:t>
            </a:r>
            <a:r>
              <a:rPr lang="nb-NO" sz="2800" dirty="0"/>
              <a:t> wire for </a:t>
            </a:r>
            <a:r>
              <a:rPr lang="nb-NO" sz="2800" dirty="0" err="1"/>
              <a:t>shared</a:t>
            </a:r>
            <a:r>
              <a:rPr lang="nb-NO" sz="2800" dirty="0"/>
              <a:t> </a:t>
            </a:r>
            <a:r>
              <a:rPr lang="nb-NO" sz="2800" dirty="0" err="1"/>
              <a:t>clock</a:t>
            </a:r>
            <a:endParaRPr lang="nb-NO" sz="2800" dirty="0"/>
          </a:p>
          <a:p>
            <a:pPr lvl="0">
              <a:buClr>
                <a:schemeClr val="dk1"/>
              </a:buClr>
            </a:pPr>
            <a:endParaRPr lang="nb-NO" sz="2800" dirty="0"/>
          </a:p>
          <a:p>
            <a:pPr lvl="0">
              <a:buClr>
                <a:schemeClr val="dk1"/>
              </a:buClr>
            </a:pPr>
            <a:r>
              <a:rPr lang="nb-NO" sz="2800" dirty="0"/>
              <a:t>Data </a:t>
            </a:r>
            <a:r>
              <a:rPr lang="nb-NO" sz="2800" dirty="0" err="1"/>
              <a:t>usually</a:t>
            </a:r>
            <a:r>
              <a:rPr lang="nb-NO" sz="2800" dirty="0"/>
              <a:t> sent in </a:t>
            </a:r>
            <a:r>
              <a:rPr lang="nb-NO" sz="2800" dirty="0" err="1"/>
              <a:t>chunks</a:t>
            </a:r>
            <a:r>
              <a:rPr lang="nb-NO" sz="2800" dirty="0"/>
              <a:t> </a:t>
            </a:r>
            <a:r>
              <a:rPr lang="nb-NO" sz="2800" dirty="0" err="1"/>
              <a:t>of</a:t>
            </a:r>
            <a:r>
              <a:rPr lang="nb-NO" sz="2800" dirty="0"/>
              <a:t> 8 bits</a:t>
            </a:r>
          </a:p>
          <a:p>
            <a:pPr lvl="0">
              <a:buClr>
                <a:schemeClr val="dk1"/>
              </a:buClr>
            </a:pPr>
            <a:endParaRPr lang="nb-NO" sz="2800" dirty="0"/>
          </a:p>
          <a:p>
            <a:pPr lvl="0">
              <a:buClr>
                <a:schemeClr val="dk1"/>
              </a:buClr>
            </a:pPr>
            <a:r>
              <a:rPr lang="nb-NO" sz="2800" dirty="0" err="1"/>
              <a:t>Can</a:t>
            </a:r>
            <a:r>
              <a:rPr lang="nb-NO" sz="2800" dirty="0"/>
              <a:t> have simple </a:t>
            </a:r>
            <a:r>
              <a:rPr lang="nb-NO" sz="2800" dirty="0" err="1"/>
              <a:t>error</a:t>
            </a:r>
            <a:r>
              <a:rPr lang="nb-NO" sz="2800" dirty="0"/>
              <a:t> </a:t>
            </a:r>
            <a:r>
              <a:rPr lang="nb-NO" sz="2800" dirty="0" err="1"/>
              <a:t>checking</a:t>
            </a:r>
            <a:r>
              <a:rPr lang="nb-NO" sz="2800" dirty="0"/>
              <a:t> </a:t>
            </a:r>
          </a:p>
          <a:p>
            <a:pPr lvl="0">
              <a:buClr>
                <a:schemeClr val="dk1"/>
              </a:buClr>
            </a:pPr>
            <a:endParaRPr lang="nb-NO" sz="2800" dirty="0"/>
          </a:p>
        </p:txBody>
      </p:sp>
    </p:spTree>
    <p:extLst>
      <p:ext uri="{BB962C8B-B14F-4D97-AF65-F5344CB8AC3E}">
        <p14:creationId xmlns:p14="http://schemas.microsoft.com/office/powerpoint/2010/main" val="19066346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" name="Shape 12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374878" y="90720"/>
            <a:ext cx="3525120" cy="62927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24" name="Shape 124"/>
          <p:cNvCxnSpPr/>
          <p:nvPr/>
        </p:nvCxnSpPr>
        <p:spPr>
          <a:xfrm rot="10800000">
            <a:off x="179999" y="720000"/>
            <a:ext cx="9720000" cy="0"/>
          </a:xfrm>
          <a:prstGeom prst="straightConnector1">
            <a:avLst/>
          </a:prstGeom>
          <a:noFill/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25" name="Shape 125"/>
          <p:cNvSpPr txBox="1"/>
          <p:nvPr/>
        </p:nvSpPr>
        <p:spPr>
          <a:xfrm>
            <a:off x="180000" y="224280"/>
            <a:ext cx="5940000" cy="4957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lang="nb-NO" sz="2800" b="1" dirty="0"/>
              <a:t>UART</a:t>
            </a:r>
            <a:endParaRPr lang="no-NO" sz="2800" b="1" i="0" u="none" strike="noStrike" cap="none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7" name="Shape 127"/>
          <p:cNvSpPr txBox="1"/>
          <p:nvPr/>
        </p:nvSpPr>
        <p:spPr>
          <a:xfrm>
            <a:off x="179999" y="1026612"/>
            <a:ext cx="9719999" cy="1920869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t" anchorCtr="0">
            <a:noAutofit/>
          </a:bodyPr>
          <a:lstStyle/>
          <a:p>
            <a:pPr lvl="0">
              <a:buClr>
                <a:schemeClr val="dk1"/>
              </a:buClr>
            </a:pPr>
            <a:endParaRPr lang="nb-NO" sz="2800" dirty="0"/>
          </a:p>
          <a:p>
            <a:pPr lvl="0">
              <a:buClr>
                <a:schemeClr val="dk1"/>
              </a:buClr>
            </a:pPr>
            <a:r>
              <a:rPr lang="nb-NO" sz="2800" dirty="0" err="1"/>
              <a:t>We</a:t>
            </a:r>
            <a:r>
              <a:rPr lang="nb-NO" sz="2800" dirty="0"/>
              <a:t> </a:t>
            </a:r>
            <a:r>
              <a:rPr lang="nb-NO" sz="2800" dirty="0" err="1"/>
              <a:t>use</a:t>
            </a:r>
            <a:r>
              <a:rPr lang="nb-NO" sz="2800" dirty="0"/>
              <a:t> </a:t>
            </a:r>
            <a:r>
              <a:rPr lang="nb-NO" sz="2800" b="1" dirty="0" err="1"/>
              <a:t>asynchronous</a:t>
            </a:r>
            <a:r>
              <a:rPr lang="nb-NO" sz="2800" dirty="0"/>
              <a:t> mode in </a:t>
            </a:r>
            <a:r>
              <a:rPr lang="nb-NO" sz="2800" dirty="0" err="1"/>
              <a:t>this</a:t>
            </a:r>
            <a:r>
              <a:rPr lang="nb-NO" sz="2800" dirty="0"/>
              <a:t> </a:t>
            </a:r>
            <a:r>
              <a:rPr lang="nb-NO" sz="2800" dirty="0" err="1"/>
              <a:t>assignment</a:t>
            </a:r>
            <a:endParaRPr lang="nb-NO" sz="2800" dirty="0"/>
          </a:p>
          <a:p>
            <a:pPr lvl="0">
              <a:buClr>
                <a:schemeClr val="dk1"/>
              </a:buClr>
            </a:pPr>
            <a:endParaRPr lang="nb-NO" sz="2800" dirty="0"/>
          </a:p>
          <a:p>
            <a:pPr lvl="0">
              <a:buClr>
                <a:schemeClr val="dk1"/>
              </a:buClr>
            </a:pPr>
            <a:r>
              <a:rPr lang="nb-NO" sz="2800" dirty="0" err="1"/>
              <a:t>Asynchronous</a:t>
            </a:r>
            <a:r>
              <a:rPr lang="nb-NO" sz="2800" dirty="0"/>
              <a:t> </a:t>
            </a:r>
            <a:r>
              <a:rPr lang="nb-NO" sz="2800" dirty="0" err="1"/>
              <a:t>means</a:t>
            </a:r>
            <a:r>
              <a:rPr lang="nb-NO" sz="2800" dirty="0"/>
              <a:t> </a:t>
            </a:r>
            <a:r>
              <a:rPr lang="nb-NO" sz="2800" dirty="0" err="1"/>
              <a:t>that</a:t>
            </a:r>
            <a:r>
              <a:rPr lang="nb-NO" sz="2800" dirty="0"/>
              <a:t> </a:t>
            </a:r>
            <a:r>
              <a:rPr lang="nb-NO" sz="2800" dirty="0" err="1"/>
              <a:t>both</a:t>
            </a:r>
            <a:r>
              <a:rPr lang="nb-NO" sz="2800" dirty="0"/>
              <a:t> parts </a:t>
            </a:r>
            <a:r>
              <a:rPr lang="nb-NO" sz="2800" dirty="0" err="1"/>
              <a:t>need</a:t>
            </a:r>
            <a:r>
              <a:rPr lang="nb-NO" sz="2800" dirty="0"/>
              <a:t> to </a:t>
            </a:r>
            <a:r>
              <a:rPr lang="nb-NO" sz="2800" dirty="0" err="1"/>
              <a:t>know</a:t>
            </a:r>
            <a:r>
              <a:rPr lang="nb-NO" sz="2800" dirty="0"/>
              <a:t> </a:t>
            </a:r>
            <a:r>
              <a:rPr lang="nb-NO" sz="2800" dirty="0" err="1"/>
              <a:t>what</a:t>
            </a:r>
            <a:r>
              <a:rPr lang="nb-NO" sz="2800" dirty="0"/>
              <a:t> speed is </a:t>
            </a:r>
            <a:r>
              <a:rPr lang="nb-NO" sz="2800" dirty="0" err="1"/>
              <a:t>being</a:t>
            </a:r>
            <a:r>
              <a:rPr lang="nb-NO" sz="2800" dirty="0"/>
              <a:t> used</a:t>
            </a:r>
          </a:p>
          <a:p>
            <a:pPr lvl="0">
              <a:buClr>
                <a:schemeClr val="dk1"/>
              </a:buClr>
            </a:pPr>
            <a:endParaRPr lang="nb-NO" sz="2800" dirty="0"/>
          </a:p>
          <a:p>
            <a:pPr lvl="0">
              <a:buClr>
                <a:schemeClr val="dk1"/>
              </a:buClr>
            </a:pPr>
            <a:r>
              <a:rPr lang="nb-NO" sz="2800" b="1" dirty="0"/>
              <a:t>Baudrate</a:t>
            </a:r>
            <a:r>
              <a:rPr lang="nb-NO" sz="2800" dirty="0"/>
              <a:t> = symbol rate, </a:t>
            </a:r>
            <a:r>
              <a:rPr lang="nb-NO" sz="2800" dirty="0" err="1"/>
              <a:t>transmission</a:t>
            </a:r>
            <a:r>
              <a:rPr lang="nb-NO" sz="2800" dirty="0"/>
              <a:t> speed, must be </a:t>
            </a:r>
            <a:r>
              <a:rPr lang="nb-NO" sz="2800" dirty="0" err="1"/>
              <a:t>correctly</a:t>
            </a:r>
            <a:r>
              <a:rPr lang="nb-NO" sz="2800" dirty="0"/>
              <a:t> </a:t>
            </a:r>
            <a:r>
              <a:rPr lang="nb-NO" sz="2800" dirty="0" err="1"/>
              <a:t>set</a:t>
            </a:r>
            <a:r>
              <a:rPr lang="nb-NO" sz="2800" dirty="0"/>
              <a:t>. In </a:t>
            </a:r>
            <a:r>
              <a:rPr lang="nb-NO" sz="2800" dirty="0" err="1"/>
              <a:t>this</a:t>
            </a:r>
            <a:r>
              <a:rPr lang="nb-NO" sz="2800" dirty="0"/>
              <a:t> lab, </a:t>
            </a:r>
            <a:r>
              <a:rPr lang="nb-NO" sz="2800" dirty="0" err="1"/>
              <a:t>we</a:t>
            </a:r>
            <a:r>
              <a:rPr lang="nb-NO" sz="2800" dirty="0"/>
              <a:t> </a:t>
            </a:r>
            <a:r>
              <a:rPr lang="nb-NO" sz="2800" dirty="0" err="1"/>
              <a:t>use</a:t>
            </a:r>
            <a:r>
              <a:rPr lang="nb-NO" sz="2800" dirty="0"/>
              <a:t> a baud rate </a:t>
            </a:r>
            <a:r>
              <a:rPr lang="nb-NO" sz="2800" dirty="0" err="1"/>
              <a:t>of</a:t>
            </a:r>
            <a:r>
              <a:rPr lang="nb-NO" sz="2800" dirty="0"/>
              <a:t> 9600. Note: This is NOT </a:t>
            </a:r>
            <a:r>
              <a:rPr lang="nb-NO" sz="2800" dirty="0" err="1"/>
              <a:t>the</a:t>
            </a:r>
            <a:r>
              <a:rPr lang="nb-NO" sz="2800" dirty="0"/>
              <a:t> </a:t>
            </a:r>
            <a:r>
              <a:rPr lang="nb-NO" sz="2800" dirty="0" err="1"/>
              <a:t>value</a:t>
            </a:r>
            <a:r>
              <a:rPr lang="nb-NO" sz="2800" dirty="0"/>
              <a:t> to be </a:t>
            </a:r>
            <a:r>
              <a:rPr lang="nb-NO" sz="2800" dirty="0" err="1"/>
              <a:t>inserted</a:t>
            </a:r>
            <a:r>
              <a:rPr lang="nb-NO" sz="2800" dirty="0"/>
              <a:t> in </a:t>
            </a:r>
            <a:r>
              <a:rPr lang="nb-NO" sz="2800" dirty="0" err="1"/>
              <a:t>the</a:t>
            </a:r>
            <a:r>
              <a:rPr lang="nb-NO" sz="2800" dirty="0"/>
              <a:t> BAUD register.</a:t>
            </a:r>
            <a:br>
              <a:rPr lang="nb-NO" sz="2800" dirty="0"/>
            </a:br>
            <a:endParaRPr lang="nb-NO" sz="2800" dirty="0"/>
          </a:p>
        </p:txBody>
      </p:sp>
    </p:spTree>
    <p:extLst>
      <p:ext uri="{BB962C8B-B14F-4D97-AF65-F5344CB8AC3E}">
        <p14:creationId xmlns:p14="http://schemas.microsoft.com/office/powerpoint/2010/main" val="26358441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EDC5139-5591-40F6-AEF2-98079D32EA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2820" y="4612194"/>
            <a:ext cx="9554356" cy="2685308"/>
          </a:xfrm>
          <a:prstGeom prst="rect">
            <a:avLst/>
          </a:prstGeom>
        </p:spPr>
      </p:pic>
      <p:pic>
        <p:nvPicPr>
          <p:cNvPr id="123" name="Shape 12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374878" y="90720"/>
            <a:ext cx="3525120" cy="62927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24" name="Shape 124"/>
          <p:cNvCxnSpPr/>
          <p:nvPr/>
        </p:nvCxnSpPr>
        <p:spPr>
          <a:xfrm rot="10800000">
            <a:off x="179999" y="720000"/>
            <a:ext cx="9720000" cy="0"/>
          </a:xfrm>
          <a:prstGeom prst="straightConnector1">
            <a:avLst/>
          </a:prstGeom>
          <a:noFill/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25" name="Shape 125"/>
          <p:cNvSpPr txBox="1"/>
          <p:nvPr/>
        </p:nvSpPr>
        <p:spPr>
          <a:xfrm>
            <a:off x="180000" y="224280"/>
            <a:ext cx="5940000" cy="4957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t" anchorCtr="0">
            <a:noAutofit/>
          </a:bodyPr>
          <a:lstStyle/>
          <a:p>
            <a:pPr lvl="0">
              <a:buClr>
                <a:srgbClr val="FFFFFF"/>
              </a:buClr>
              <a:buSzPct val="25000"/>
            </a:pPr>
            <a:r>
              <a:rPr lang="nb-NO" sz="2800" b="1" dirty="0"/>
              <a:t>UART - </a:t>
            </a:r>
            <a:r>
              <a:rPr lang="nb-NO" sz="2800" dirty="0"/>
              <a:t>BAUD register </a:t>
            </a:r>
            <a:r>
              <a:rPr lang="nb-NO" sz="2800" dirty="0" err="1"/>
              <a:t>value</a:t>
            </a:r>
            <a:r>
              <a:rPr lang="nb-NO" sz="2800" dirty="0"/>
              <a:t>:</a:t>
            </a:r>
            <a:endParaRPr lang="no-NO" sz="2800" b="1" i="0" u="none" strike="noStrike" cap="none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7" name="Shape 127"/>
          <p:cNvSpPr txBox="1"/>
          <p:nvPr/>
        </p:nvSpPr>
        <p:spPr>
          <a:xfrm>
            <a:off x="179999" y="1026612"/>
            <a:ext cx="9719999" cy="1920869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t" anchorCtr="0">
            <a:noAutofit/>
          </a:bodyPr>
          <a:lstStyle/>
          <a:p>
            <a:pPr lvl="0">
              <a:buClr>
                <a:schemeClr val="dk1"/>
              </a:buClr>
            </a:pPr>
            <a:br>
              <a:rPr lang="nb-NO" sz="2800" dirty="0"/>
            </a:br>
            <a:r>
              <a:rPr lang="nb-NO" sz="2800" dirty="0"/>
              <a:t>The </a:t>
            </a:r>
            <a:r>
              <a:rPr lang="nb-NO" sz="2800" dirty="0" err="1"/>
              <a:t>value</a:t>
            </a:r>
            <a:r>
              <a:rPr lang="nb-NO" sz="2800" dirty="0"/>
              <a:t> to </a:t>
            </a:r>
            <a:r>
              <a:rPr lang="nb-NO" sz="2800" dirty="0" err="1"/>
              <a:t>insert</a:t>
            </a:r>
            <a:r>
              <a:rPr lang="nb-NO" sz="2800" dirty="0"/>
              <a:t> </a:t>
            </a:r>
            <a:r>
              <a:rPr lang="nb-NO" sz="2800" dirty="0" err="1"/>
              <a:t>into</a:t>
            </a:r>
            <a:r>
              <a:rPr lang="nb-NO" sz="2800" dirty="0"/>
              <a:t> </a:t>
            </a:r>
            <a:r>
              <a:rPr lang="nb-NO" sz="2800" dirty="0" err="1"/>
              <a:t>the</a:t>
            </a:r>
            <a:r>
              <a:rPr lang="nb-NO" sz="2800" dirty="0"/>
              <a:t> baud register is </a:t>
            </a:r>
            <a:r>
              <a:rPr lang="nb-NO" sz="2800" dirty="0" err="1"/>
              <a:t>calculated</a:t>
            </a:r>
            <a:r>
              <a:rPr lang="nb-NO" sz="2800" dirty="0"/>
              <a:t> </a:t>
            </a:r>
            <a:r>
              <a:rPr lang="nb-NO" sz="2800" dirty="0" err="1"/>
              <a:t>based</a:t>
            </a:r>
            <a:r>
              <a:rPr lang="nb-NO" sz="2800" dirty="0"/>
              <a:t> </a:t>
            </a:r>
            <a:r>
              <a:rPr lang="nb-NO" sz="2800" dirty="0" err="1"/>
              <a:t>on</a:t>
            </a:r>
            <a:r>
              <a:rPr lang="nb-NO" sz="2800" dirty="0"/>
              <a:t> </a:t>
            </a:r>
            <a:r>
              <a:rPr lang="nb-NO" sz="2800" dirty="0" err="1"/>
              <a:t>the</a:t>
            </a:r>
            <a:r>
              <a:rPr lang="nb-NO" sz="2800" dirty="0"/>
              <a:t> </a:t>
            </a:r>
            <a:r>
              <a:rPr lang="nb-NO" sz="2800" dirty="0" err="1"/>
              <a:t>desired</a:t>
            </a:r>
            <a:r>
              <a:rPr lang="nb-NO" sz="2800" dirty="0"/>
              <a:t> baud rate and </a:t>
            </a:r>
            <a:r>
              <a:rPr lang="nb-NO" sz="2800" dirty="0" err="1"/>
              <a:t>the</a:t>
            </a:r>
            <a:r>
              <a:rPr lang="nb-NO" sz="2800" dirty="0"/>
              <a:t> </a:t>
            </a:r>
            <a:r>
              <a:rPr lang="nb-NO" sz="2800" dirty="0" err="1"/>
              <a:t>frequency</a:t>
            </a:r>
            <a:r>
              <a:rPr lang="nb-NO" sz="2800" dirty="0"/>
              <a:t> </a:t>
            </a:r>
            <a:r>
              <a:rPr lang="nb-NO" sz="2800" dirty="0" err="1"/>
              <a:t>of</a:t>
            </a:r>
            <a:r>
              <a:rPr lang="nb-NO" sz="2800" dirty="0"/>
              <a:t> </a:t>
            </a:r>
            <a:r>
              <a:rPr lang="nb-NO" sz="2800" dirty="0" err="1"/>
              <a:t>the</a:t>
            </a:r>
            <a:r>
              <a:rPr lang="nb-NO" sz="2800" dirty="0"/>
              <a:t> </a:t>
            </a:r>
            <a:r>
              <a:rPr lang="nb-NO" sz="2800" dirty="0" err="1"/>
              <a:t>peripheral</a:t>
            </a:r>
            <a:r>
              <a:rPr lang="nb-NO" sz="2800" dirty="0"/>
              <a:t> </a:t>
            </a:r>
            <a:r>
              <a:rPr lang="nb-NO" sz="2800" dirty="0" err="1"/>
              <a:t>clock</a:t>
            </a:r>
            <a:r>
              <a:rPr lang="nb-NO" sz="2800" dirty="0"/>
              <a:t>.</a:t>
            </a:r>
          </a:p>
          <a:p>
            <a:pPr lvl="0">
              <a:buClr>
                <a:schemeClr val="dk1"/>
              </a:buClr>
            </a:pPr>
            <a:br>
              <a:rPr lang="nb-NO" sz="2800" dirty="0"/>
            </a:br>
            <a:r>
              <a:rPr lang="nb-NO" sz="2800" dirty="0"/>
              <a:t>S = 16 (normal mode )</a:t>
            </a:r>
            <a:br>
              <a:rPr lang="nb-NO" sz="2800" dirty="0"/>
            </a:br>
            <a:r>
              <a:rPr lang="nb-NO" sz="2800" dirty="0" err="1"/>
              <a:t>f_baud</a:t>
            </a:r>
            <a:r>
              <a:rPr lang="nb-NO" sz="2800" dirty="0"/>
              <a:t> = 9600</a:t>
            </a:r>
            <a:br>
              <a:rPr lang="nb-NO" sz="2800" dirty="0"/>
            </a:br>
            <a:r>
              <a:rPr lang="nb-NO" sz="2800" dirty="0"/>
              <a:t>CLK_PER = 3.33 MHz</a:t>
            </a:r>
            <a:br>
              <a:rPr lang="nb-NO" sz="2800" dirty="0"/>
            </a:br>
            <a:br>
              <a:rPr lang="nb-NO" sz="2800" dirty="0"/>
            </a:br>
            <a:br>
              <a:rPr lang="nb-NO" sz="2800" dirty="0"/>
            </a:br>
            <a:br>
              <a:rPr lang="nb-NO" sz="2800" dirty="0"/>
            </a:br>
            <a:endParaRPr lang="nb-NO" sz="2800" dirty="0"/>
          </a:p>
          <a:p>
            <a:pPr lvl="0">
              <a:buClr>
                <a:schemeClr val="dk1"/>
              </a:buClr>
            </a:pPr>
            <a:endParaRPr lang="nb-NO" sz="2800" dirty="0"/>
          </a:p>
        </p:txBody>
      </p:sp>
      <p:sp>
        <p:nvSpPr>
          <p:cNvPr id="2" name="Rektangel: avrundede hjørner 1"/>
          <p:cNvSpPr/>
          <p:nvPr/>
        </p:nvSpPr>
        <p:spPr>
          <a:xfrm>
            <a:off x="6587417" y="4935682"/>
            <a:ext cx="3100041" cy="1597381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56859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" name="Shape 12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374878" y="90720"/>
            <a:ext cx="3525120" cy="62927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24" name="Shape 124"/>
          <p:cNvCxnSpPr/>
          <p:nvPr/>
        </p:nvCxnSpPr>
        <p:spPr>
          <a:xfrm rot="10800000">
            <a:off x="179999" y="720000"/>
            <a:ext cx="9720000" cy="0"/>
          </a:xfrm>
          <a:prstGeom prst="straightConnector1">
            <a:avLst/>
          </a:prstGeom>
          <a:noFill/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25" name="Shape 125"/>
          <p:cNvSpPr txBox="1"/>
          <p:nvPr/>
        </p:nvSpPr>
        <p:spPr>
          <a:xfrm>
            <a:off x="180000" y="224280"/>
            <a:ext cx="5940000" cy="4957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lang="nb-NO" sz="2800" b="1" dirty="0"/>
              <a:t>UART</a:t>
            </a:r>
            <a:endParaRPr lang="no-NO" sz="2800" b="1" i="0" u="none" strike="noStrike" cap="none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7" name="Shape 127"/>
          <p:cNvSpPr txBox="1"/>
          <p:nvPr/>
        </p:nvSpPr>
        <p:spPr>
          <a:xfrm>
            <a:off x="179999" y="1026612"/>
            <a:ext cx="9719999" cy="1920869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t" anchorCtr="0">
            <a:noAutofit/>
          </a:bodyPr>
          <a:lstStyle/>
          <a:p>
            <a:pPr lvl="0">
              <a:buClr>
                <a:schemeClr val="dk1"/>
              </a:buClr>
            </a:pPr>
            <a:r>
              <a:rPr lang="nb-NO" sz="2800" dirty="0" err="1"/>
              <a:t>Extra</a:t>
            </a:r>
            <a:r>
              <a:rPr lang="nb-NO" sz="2800" dirty="0"/>
              <a:t> </a:t>
            </a:r>
            <a:r>
              <a:rPr lang="nb-NO" sz="2800" dirty="0" err="1"/>
              <a:t>components</a:t>
            </a:r>
            <a:r>
              <a:rPr lang="nb-NO" sz="2800" dirty="0"/>
              <a:t> </a:t>
            </a:r>
            <a:r>
              <a:rPr lang="nb-NO" sz="2800" dirty="0" err="1"/>
              <a:t>on</a:t>
            </a:r>
            <a:r>
              <a:rPr lang="nb-NO" sz="2800" dirty="0"/>
              <a:t> </a:t>
            </a:r>
            <a:r>
              <a:rPr lang="nb-NO" sz="2800" dirty="0" err="1"/>
              <a:t>the</a:t>
            </a:r>
            <a:r>
              <a:rPr lang="nb-NO" sz="2800" dirty="0"/>
              <a:t> </a:t>
            </a:r>
            <a:r>
              <a:rPr lang="nb-NO" sz="2800" dirty="0" err="1"/>
              <a:t>dev</a:t>
            </a:r>
            <a:r>
              <a:rPr lang="nb-NO" sz="2800" dirty="0"/>
              <a:t> </a:t>
            </a:r>
            <a:r>
              <a:rPr lang="nb-NO" sz="2800" dirty="0" err="1"/>
              <a:t>board</a:t>
            </a:r>
            <a:r>
              <a:rPr lang="nb-NO" sz="2800" dirty="0"/>
              <a:t> do </a:t>
            </a:r>
            <a:r>
              <a:rPr lang="nb-NO" sz="2800" dirty="0" err="1"/>
              <a:t>uart</a:t>
            </a:r>
            <a:r>
              <a:rPr lang="nb-NO" sz="2800" dirty="0"/>
              <a:t>&lt;-&gt;USB </a:t>
            </a:r>
            <a:r>
              <a:rPr lang="nb-NO" sz="2800" dirty="0" err="1"/>
              <a:t>translation</a:t>
            </a:r>
            <a:endParaRPr lang="nb-NO" sz="2800" dirty="0"/>
          </a:p>
          <a:p>
            <a:pPr lvl="0">
              <a:buClr>
                <a:schemeClr val="dk1"/>
              </a:buClr>
            </a:pPr>
            <a:endParaRPr lang="nb-NO" sz="2800" dirty="0"/>
          </a:p>
          <a:p>
            <a:pPr marL="457200" lvl="0" indent="-457200">
              <a:buClr>
                <a:schemeClr val="dk1"/>
              </a:buClr>
              <a:buFontTx/>
              <a:buChar char="-"/>
            </a:pPr>
            <a:r>
              <a:rPr lang="nb-NO" sz="2800" dirty="0" err="1"/>
              <a:t>Enables</a:t>
            </a:r>
            <a:r>
              <a:rPr lang="nb-NO" sz="2800" dirty="0"/>
              <a:t> sending data to </a:t>
            </a:r>
            <a:r>
              <a:rPr lang="nb-NO" sz="2800" dirty="0" err="1"/>
              <a:t>your</a:t>
            </a:r>
            <a:r>
              <a:rPr lang="nb-NO" sz="2800" dirty="0"/>
              <a:t> computer </a:t>
            </a:r>
            <a:r>
              <a:rPr lang="nb-NO" sz="2800" dirty="0" err="1"/>
              <a:t>using</a:t>
            </a:r>
            <a:r>
              <a:rPr lang="nb-NO" sz="2800" dirty="0"/>
              <a:t> UART</a:t>
            </a:r>
          </a:p>
          <a:p>
            <a:pPr marL="457200" lvl="0" indent="-457200">
              <a:buClr>
                <a:schemeClr val="dk1"/>
              </a:buClr>
              <a:buFontTx/>
              <a:buChar char="-"/>
            </a:pPr>
            <a:endParaRPr lang="nb-NO" sz="2800" dirty="0"/>
          </a:p>
          <a:p>
            <a:pPr marL="457200" lvl="0" indent="-457200">
              <a:buClr>
                <a:schemeClr val="dk1"/>
              </a:buClr>
              <a:buFontTx/>
              <a:buChar char="-"/>
            </a:pPr>
            <a:r>
              <a:rPr lang="nb-NO" sz="2800" dirty="0" err="1"/>
              <a:t>Receive</a:t>
            </a:r>
            <a:r>
              <a:rPr lang="nb-NO" sz="2800" dirty="0"/>
              <a:t>/</a:t>
            </a:r>
            <a:r>
              <a:rPr lang="nb-NO" sz="2800" dirty="0" err="1"/>
              <a:t>transmit</a:t>
            </a:r>
            <a:r>
              <a:rPr lang="nb-NO" sz="2800" dirty="0"/>
              <a:t> </a:t>
            </a:r>
            <a:r>
              <a:rPr lang="nb-NO" sz="2800" dirty="0" err="1"/>
              <a:t>with</a:t>
            </a:r>
            <a:r>
              <a:rPr lang="nb-NO" sz="2800" dirty="0"/>
              <a:t> PUTTY or </a:t>
            </a:r>
            <a:r>
              <a:rPr lang="nb-NO" sz="2800" dirty="0" err="1"/>
              <a:t>similar</a:t>
            </a:r>
            <a:r>
              <a:rPr lang="nb-NO" sz="2800" dirty="0"/>
              <a:t> programs</a:t>
            </a:r>
          </a:p>
          <a:p>
            <a:pPr marL="457200" lvl="0" indent="-457200">
              <a:buClr>
                <a:schemeClr val="dk1"/>
              </a:buClr>
              <a:buFontTx/>
              <a:buChar char="-"/>
            </a:pPr>
            <a:endParaRPr lang="nb-NO" sz="2800" dirty="0"/>
          </a:p>
          <a:p>
            <a:pPr marL="457200" lvl="0" indent="-457200">
              <a:buClr>
                <a:schemeClr val="dk1"/>
              </a:buClr>
              <a:buFontTx/>
              <a:buChar char="-"/>
            </a:pPr>
            <a:endParaRPr lang="nb-NO" sz="2800" dirty="0"/>
          </a:p>
        </p:txBody>
      </p:sp>
    </p:spTree>
    <p:extLst>
      <p:ext uri="{BB962C8B-B14F-4D97-AF65-F5344CB8AC3E}">
        <p14:creationId xmlns:p14="http://schemas.microsoft.com/office/powerpoint/2010/main" val="20517064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" name="Shape 12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374878" y="90720"/>
            <a:ext cx="3525120" cy="62927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24" name="Shape 124"/>
          <p:cNvCxnSpPr/>
          <p:nvPr/>
        </p:nvCxnSpPr>
        <p:spPr>
          <a:xfrm rot="10800000">
            <a:off x="179999" y="720000"/>
            <a:ext cx="9720000" cy="0"/>
          </a:xfrm>
          <a:prstGeom prst="straightConnector1">
            <a:avLst/>
          </a:prstGeom>
          <a:noFill/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25" name="Shape 125"/>
          <p:cNvSpPr txBox="1"/>
          <p:nvPr/>
        </p:nvSpPr>
        <p:spPr>
          <a:xfrm>
            <a:off x="180000" y="224280"/>
            <a:ext cx="5940000" cy="4957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lang="nb-NO" sz="2800" b="1" dirty="0"/>
              <a:t>UART</a:t>
            </a:r>
            <a:endParaRPr lang="no-NO" sz="2800" b="1" i="0" u="none" strike="noStrike" cap="none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7" name="Shape 127"/>
          <p:cNvSpPr txBox="1"/>
          <p:nvPr/>
        </p:nvSpPr>
        <p:spPr>
          <a:xfrm>
            <a:off x="179999" y="1026612"/>
            <a:ext cx="9719999" cy="1920869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t" anchorCtr="0">
            <a:noAutofit/>
          </a:bodyPr>
          <a:lstStyle/>
          <a:p>
            <a:pPr lvl="0">
              <a:buClr>
                <a:schemeClr val="dk1"/>
              </a:buClr>
            </a:pPr>
            <a:r>
              <a:rPr lang="nb-NO" sz="2800" dirty="0" err="1"/>
              <a:t>Necessary</a:t>
            </a:r>
            <a:r>
              <a:rPr lang="nb-NO" sz="2800" dirty="0"/>
              <a:t> </a:t>
            </a:r>
            <a:r>
              <a:rPr lang="nb-NO" sz="2800" dirty="0" err="1"/>
              <a:t>setup</a:t>
            </a:r>
            <a:r>
              <a:rPr lang="nb-NO" sz="2800" dirty="0"/>
              <a:t> </a:t>
            </a:r>
            <a:r>
              <a:rPr lang="nb-NO" sz="2800" dirty="0" err="1"/>
              <a:t>of</a:t>
            </a:r>
            <a:r>
              <a:rPr lang="nb-NO" sz="2800" dirty="0"/>
              <a:t> UART:</a:t>
            </a:r>
          </a:p>
          <a:p>
            <a:pPr lvl="0">
              <a:buClr>
                <a:schemeClr val="dk1"/>
              </a:buClr>
            </a:pPr>
            <a:endParaRPr lang="nb-NO" sz="2800" dirty="0"/>
          </a:p>
          <a:p>
            <a:pPr lvl="0">
              <a:buClr>
                <a:schemeClr val="dk1"/>
              </a:buClr>
            </a:pPr>
            <a:r>
              <a:rPr lang="nb-NO" sz="2800" dirty="0"/>
              <a:t>- Set data </a:t>
            </a:r>
            <a:r>
              <a:rPr lang="nb-NO" sz="2800" dirty="0" err="1"/>
              <a:t>length</a:t>
            </a:r>
            <a:endParaRPr lang="nb-NO" sz="2800" dirty="0"/>
          </a:p>
          <a:p>
            <a:pPr lvl="0">
              <a:buClr>
                <a:schemeClr val="dk1"/>
              </a:buClr>
            </a:pPr>
            <a:r>
              <a:rPr lang="nb-NO" sz="2800" dirty="0"/>
              <a:t>- Set baudrate (</a:t>
            </a:r>
            <a:r>
              <a:rPr lang="nb-NO" sz="2800" dirty="0" err="1"/>
              <a:t>transmission</a:t>
            </a:r>
            <a:r>
              <a:rPr lang="nb-NO" sz="2800" dirty="0"/>
              <a:t> speed)</a:t>
            </a:r>
          </a:p>
          <a:p>
            <a:pPr lvl="0">
              <a:buClr>
                <a:schemeClr val="dk1"/>
              </a:buClr>
            </a:pPr>
            <a:r>
              <a:rPr lang="nb-NO" sz="2800" dirty="0"/>
              <a:t>- Set </a:t>
            </a:r>
            <a:r>
              <a:rPr lang="nb-NO" sz="2800" dirty="0" err="1"/>
              <a:t>number</a:t>
            </a:r>
            <a:r>
              <a:rPr lang="nb-NO" sz="2800" dirty="0"/>
              <a:t> </a:t>
            </a:r>
            <a:r>
              <a:rPr lang="nb-NO" sz="2800" dirty="0" err="1"/>
              <a:t>of</a:t>
            </a:r>
            <a:r>
              <a:rPr lang="nb-NO" sz="2800" dirty="0"/>
              <a:t> stop bits</a:t>
            </a:r>
          </a:p>
          <a:p>
            <a:pPr lvl="0">
              <a:buClr>
                <a:schemeClr val="dk1"/>
              </a:buClr>
            </a:pPr>
            <a:r>
              <a:rPr lang="nb-NO" sz="2800" dirty="0"/>
              <a:t>- Select </a:t>
            </a:r>
            <a:r>
              <a:rPr lang="nb-NO" sz="2800" b="1" dirty="0" err="1"/>
              <a:t>asynchronous</a:t>
            </a:r>
            <a:r>
              <a:rPr lang="nb-NO" sz="2800" dirty="0"/>
              <a:t> </a:t>
            </a:r>
            <a:r>
              <a:rPr lang="nb-NO" sz="2800" dirty="0" err="1"/>
              <a:t>operation</a:t>
            </a:r>
            <a:endParaRPr lang="nb-NO" sz="2800" dirty="0"/>
          </a:p>
          <a:p>
            <a:pPr lvl="0">
              <a:buClr>
                <a:schemeClr val="dk1"/>
              </a:buClr>
            </a:pPr>
            <a:r>
              <a:rPr lang="nb-NO" sz="2800" dirty="0"/>
              <a:t>- </a:t>
            </a:r>
            <a:r>
              <a:rPr lang="nb-NO" sz="2800" dirty="0" err="1"/>
              <a:t>Enable</a:t>
            </a:r>
            <a:r>
              <a:rPr lang="nb-NO" sz="2800" dirty="0"/>
              <a:t> </a:t>
            </a:r>
            <a:r>
              <a:rPr lang="nb-NO" sz="2800" dirty="0" err="1"/>
              <a:t>receiver</a:t>
            </a:r>
            <a:r>
              <a:rPr lang="nb-NO" sz="2800" dirty="0"/>
              <a:t> and transmitter</a:t>
            </a:r>
          </a:p>
          <a:p>
            <a:pPr lvl="0">
              <a:buClr>
                <a:schemeClr val="dk1"/>
              </a:buClr>
            </a:pPr>
            <a:endParaRPr lang="nb-NO" sz="2800" dirty="0"/>
          </a:p>
        </p:txBody>
      </p:sp>
    </p:spTree>
    <p:extLst>
      <p:ext uri="{BB962C8B-B14F-4D97-AF65-F5344CB8AC3E}">
        <p14:creationId xmlns:p14="http://schemas.microsoft.com/office/powerpoint/2010/main" val="41310826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" name="Shape 12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374878" y="90720"/>
            <a:ext cx="3525120" cy="62927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24" name="Shape 124"/>
          <p:cNvCxnSpPr/>
          <p:nvPr/>
        </p:nvCxnSpPr>
        <p:spPr>
          <a:xfrm rot="10800000">
            <a:off x="179999" y="720000"/>
            <a:ext cx="9720000" cy="0"/>
          </a:xfrm>
          <a:prstGeom prst="straightConnector1">
            <a:avLst/>
          </a:prstGeom>
          <a:noFill/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25" name="Shape 125"/>
          <p:cNvSpPr txBox="1"/>
          <p:nvPr/>
        </p:nvSpPr>
        <p:spPr>
          <a:xfrm>
            <a:off x="180000" y="224280"/>
            <a:ext cx="5940000" cy="4957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lang="nb-NO" sz="2800" b="1" dirty="0"/>
              <a:t>Timer/Counter</a:t>
            </a:r>
            <a:endParaRPr lang="no-NO" sz="2800" b="1" i="0" u="none" strike="noStrike" cap="none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7" name="Shape 127"/>
          <p:cNvSpPr txBox="1"/>
          <p:nvPr/>
        </p:nvSpPr>
        <p:spPr>
          <a:xfrm>
            <a:off x="179999" y="1026612"/>
            <a:ext cx="9719999" cy="1920869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t" anchorCtr="0">
            <a:noAutofit/>
          </a:bodyPr>
          <a:lstStyle/>
          <a:p>
            <a:pPr lvl="0">
              <a:buClr>
                <a:schemeClr val="dk1"/>
              </a:buClr>
            </a:pPr>
            <a:r>
              <a:rPr lang="nb-NO" sz="2800" dirty="0" err="1"/>
              <a:t>Dedicated</a:t>
            </a:r>
            <a:r>
              <a:rPr lang="nb-NO" sz="2800" dirty="0"/>
              <a:t> unit for </a:t>
            </a:r>
            <a:r>
              <a:rPr lang="nb-NO" sz="2800" dirty="0" err="1"/>
              <a:t>counting</a:t>
            </a:r>
            <a:r>
              <a:rPr lang="nb-NO" sz="2800" dirty="0"/>
              <a:t> </a:t>
            </a:r>
            <a:r>
              <a:rPr lang="nb-NO" sz="2800" dirty="0" err="1"/>
              <a:t>clock</a:t>
            </a:r>
            <a:r>
              <a:rPr lang="nb-NO" sz="2800" dirty="0"/>
              <a:t> </a:t>
            </a:r>
            <a:r>
              <a:rPr lang="nb-NO" sz="2800" dirty="0" err="1"/>
              <a:t>cycles</a:t>
            </a:r>
            <a:r>
              <a:rPr lang="nb-NO" sz="2800" dirty="0"/>
              <a:t> </a:t>
            </a:r>
          </a:p>
          <a:p>
            <a:pPr lvl="0">
              <a:buClr>
                <a:schemeClr val="dk1"/>
              </a:buClr>
            </a:pPr>
            <a:endParaRPr lang="nb-NO" sz="2800" dirty="0"/>
          </a:p>
          <a:p>
            <a:pPr lvl="0">
              <a:buClr>
                <a:schemeClr val="dk1"/>
              </a:buClr>
            </a:pPr>
            <a:r>
              <a:rPr lang="nb-NO" sz="2800" dirty="0" err="1"/>
              <a:t>Extremely</a:t>
            </a:r>
            <a:r>
              <a:rPr lang="nb-NO" sz="2800" dirty="0"/>
              <a:t> versatile units</a:t>
            </a:r>
          </a:p>
          <a:p>
            <a:pPr lvl="0">
              <a:buClr>
                <a:schemeClr val="dk1"/>
              </a:buClr>
            </a:pPr>
            <a:endParaRPr lang="nb-NO" sz="2800" dirty="0"/>
          </a:p>
          <a:p>
            <a:pPr lvl="0">
              <a:buClr>
                <a:schemeClr val="dk1"/>
              </a:buClr>
            </a:pPr>
            <a:r>
              <a:rPr lang="nb-NO" sz="2800" dirty="0" err="1"/>
              <a:t>Can</a:t>
            </a:r>
            <a:r>
              <a:rPr lang="nb-NO" sz="2800" dirty="0"/>
              <a:t> for </a:t>
            </a:r>
            <a:r>
              <a:rPr lang="nb-NO" sz="2800" dirty="0" err="1"/>
              <a:t>example</a:t>
            </a:r>
            <a:r>
              <a:rPr lang="nb-NO" sz="2800" dirty="0"/>
              <a:t> be used to </a:t>
            </a:r>
            <a:r>
              <a:rPr lang="nb-NO" sz="2800" dirty="0" err="1"/>
              <a:t>generate</a:t>
            </a:r>
            <a:r>
              <a:rPr lang="nb-NO" sz="2800" dirty="0"/>
              <a:t> a PWM signal: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C686261-A119-4E37-98E3-480284A6169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2702" y="3692287"/>
            <a:ext cx="8635219" cy="3059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91397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" name="Shape 10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374878" y="90720"/>
            <a:ext cx="3525120" cy="62927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06" name="Shape 106"/>
          <p:cNvCxnSpPr/>
          <p:nvPr/>
        </p:nvCxnSpPr>
        <p:spPr>
          <a:xfrm rot="10800000">
            <a:off x="179999" y="720000"/>
            <a:ext cx="9720000" cy="0"/>
          </a:xfrm>
          <a:prstGeom prst="straightConnector1">
            <a:avLst/>
          </a:prstGeom>
          <a:noFill/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07" name="Shape 107"/>
          <p:cNvSpPr txBox="1"/>
          <p:nvPr/>
        </p:nvSpPr>
        <p:spPr>
          <a:xfrm>
            <a:off x="193252" y="224280"/>
            <a:ext cx="2795358" cy="503812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lang="nb-NO" sz="2800" b="1" i="0" u="none" strike="noStrike" cap="none" dirty="0">
                <a:latin typeface="Arial"/>
                <a:ea typeface="Arial"/>
                <a:cs typeface="Arial"/>
                <a:sym typeface="Arial"/>
              </a:rPr>
              <a:t>Agenda</a:t>
            </a:r>
            <a:endParaRPr lang="no-NO" sz="2800" b="1" i="0" u="none" strike="noStrike" cap="none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" name="Shape 127">
            <a:extLst>
              <a:ext uri="{FF2B5EF4-FFF2-40B4-BE49-F238E27FC236}">
                <a16:creationId xmlns:a16="http://schemas.microsoft.com/office/drawing/2014/main" id="{58D008FA-2F1F-445B-BD38-8161BDDC4874}"/>
              </a:ext>
            </a:extLst>
          </p:cNvPr>
          <p:cNvSpPr txBox="1"/>
          <p:nvPr/>
        </p:nvSpPr>
        <p:spPr>
          <a:xfrm>
            <a:off x="193252" y="1026612"/>
            <a:ext cx="9719999" cy="2527493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t" anchorCtr="0">
            <a:noAutofit/>
          </a:bodyPr>
          <a:lstStyle/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</a:pPr>
            <a:r>
              <a:rPr lang="nb-NO" sz="2800" b="1" dirty="0" err="1"/>
              <a:t>We</a:t>
            </a:r>
            <a:r>
              <a:rPr lang="nb-NO" sz="2800" b="1" dirty="0"/>
              <a:t> </a:t>
            </a:r>
            <a:r>
              <a:rPr lang="nb-NO" sz="2800" b="1" dirty="0" err="1"/>
              <a:t>will</a:t>
            </a:r>
            <a:r>
              <a:rPr lang="nb-NO" sz="2800" b="1" dirty="0"/>
              <a:t> </a:t>
            </a:r>
            <a:r>
              <a:rPr lang="nb-NO" sz="2800" b="1" dirty="0" err="1"/>
              <a:t>learn</a:t>
            </a:r>
            <a:r>
              <a:rPr lang="nb-NO" sz="2800" b="1" dirty="0"/>
              <a:t> 4 </a:t>
            </a:r>
            <a:r>
              <a:rPr lang="nb-NO" sz="2800" b="1" dirty="0" err="1"/>
              <a:t>new</a:t>
            </a:r>
            <a:r>
              <a:rPr lang="nb-NO" sz="2800" b="1" dirty="0"/>
              <a:t> </a:t>
            </a:r>
            <a:r>
              <a:rPr lang="nb-NO" sz="2800" b="1" dirty="0" err="1"/>
              <a:t>concepts</a:t>
            </a:r>
            <a:r>
              <a:rPr lang="nb-NO" sz="2800" b="1" dirty="0"/>
              <a:t>:</a:t>
            </a: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Tx/>
              <a:buChar char="-"/>
            </a:pPr>
            <a:r>
              <a:rPr lang="nb-NO" sz="2800" dirty="0" err="1">
                <a:sym typeface="Arial"/>
              </a:rPr>
              <a:t>Interrupts</a:t>
            </a:r>
            <a:endParaRPr lang="nb-NO" sz="2800" dirty="0">
              <a:sym typeface="Arial"/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Tx/>
              <a:buChar char="-"/>
            </a:pPr>
            <a:r>
              <a:rPr lang="nb-NO" sz="2800" dirty="0">
                <a:sym typeface="Arial"/>
              </a:rPr>
              <a:t>PWM (</a:t>
            </a:r>
            <a:r>
              <a:rPr lang="nb-NO" sz="2800" dirty="0" err="1">
                <a:sym typeface="Arial"/>
              </a:rPr>
              <a:t>Phase</a:t>
            </a:r>
            <a:r>
              <a:rPr lang="nb-NO" sz="2800" dirty="0">
                <a:sym typeface="Arial"/>
              </a:rPr>
              <a:t>-Width-</a:t>
            </a:r>
            <a:r>
              <a:rPr lang="nb-NO" sz="2800" dirty="0" err="1">
                <a:sym typeface="Arial"/>
              </a:rPr>
              <a:t>Modulation</a:t>
            </a:r>
            <a:r>
              <a:rPr lang="nb-NO" sz="2800" dirty="0">
                <a:sym typeface="Arial"/>
              </a:rPr>
              <a:t>)</a:t>
            </a: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Tx/>
              <a:buChar char="-"/>
            </a:pPr>
            <a:r>
              <a:rPr lang="nb-NO" sz="2800" dirty="0">
                <a:sym typeface="Arial"/>
              </a:rPr>
              <a:t>Timer/</a:t>
            </a:r>
            <a:r>
              <a:rPr lang="nb-NO" sz="2800" dirty="0" err="1">
                <a:sym typeface="Arial"/>
              </a:rPr>
              <a:t>counter</a:t>
            </a:r>
            <a:endParaRPr lang="nb-NO" sz="2800" dirty="0">
              <a:sym typeface="Arial"/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Tx/>
              <a:buChar char="-"/>
            </a:pPr>
            <a:r>
              <a:rPr lang="nb-NO" sz="2800" dirty="0">
                <a:sym typeface="Arial"/>
              </a:rPr>
              <a:t>ADC (Analog-Digital-Converter)</a:t>
            </a:r>
          </a:p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</a:pPr>
            <a:endParaRPr lang="nb-NO" sz="2800" dirty="0">
              <a:sym typeface="Arial"/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Tx/>
              <a:buChar char="-"/>
            </a:pPr>
            <a:endParaRPr lang="nb-NO" sz="2800" dirty="0">
              <a:sym typeface="Arial"/>
            </a:endParaRPr>
          </a:p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</a:pPr>
            <a:r>
              <a:rPr lang="nb-NO" sz="2800" b="1" dirty="0" err="1">
                <a:sym typeface="Arial"/>
              </a:rPr>
              <a:t>Tasks</a:t>
            </a:r>
            <a:r>
              <a:rPr lang="nb-NO" sz="2800" b="1" dirty="0">
                <a:sym typeface="Arial"/>
              </a:rPr>
              <a:t>:</a:t>
            </a:r>
            <a:endParaRPr lang="nb-NO" sz="2800" dirty="0">
              <a:sym typeface="Arial"/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Tx/>
              <a:buChar char="-"/>
            </a:pPr>
            <a:r>
              <a:rPr lang="nb-NO" sz="2800" dirty="0" err="1">
                <a:sym typeface="Arial"/>
              </a:rPr>
              <a:t>Use</a:t>
            </a:r>
            <a:r>
              <a:rPr lang="nb-NO" sz="2800" dirty="0">
                <a:sym typeface="Arial"/>
              </a:rPr>
              <a:t> </a:t>
            </a:r>
            <a:r>
              <a:rPr lang="nb-NO" sz="2800" dirty="0" err="1">
                <a:sym typeface="Arial"/>
              </a:rPr>
              <a:t>interrupts</a:t>
            </a:r>
            <a:r>
              <a:rPr lang="nb-NO" sz="2800" dirty="0">
                <a:sym typeface="Arial"/>
              </a:rPr>
              <a:t> to </a:t>
            </a:r>
            <a:r>
              <a:rPr lang="nb-NO" sz="2800" dirty="0" err="1">
                <a:sym typeface="Arial"/>
              </a:rPr>
              <a:t>get</a:t>
            </a:r>
            <a:r>
              <a:rPr lang="nb-NO" sz="2800" dirty="0">
                <a:sym typeface="Arial"/>
              </a:rPr>
              <a:t> </a:t>
            </a:r>
            <a:r>
              <a:rPr lang="nb-NO" sz="2800" dirty="0" err="1">
                <a:sym typeface="Arial"/>
              </a:rPr>
              <a:t>LEDs</a:t>
            </a:r>
            <a:r>
              <a:rPr lang="nb-NO" sz="2800" dirty="0">
                <a:sym typeface="Arial"/>
              </a:rPr>
              <a:t> to blink at </a:t>
            </a:r>
            <a:r>
              <a:rPr lang="nb-NO" sz="2800" dirty="0" err="1">
                <a:sym typeface="Arial"/>
              </a:rPr>
              <a:t>even</a:t>
            </a:r>
            <a:r>
              <a:rPr lang="nb-NO" sz="2800" dirty="0">
                <a:sym typeface="Arial"/>
              </a:rPr>
              <a:t> </a:t>
            </a:r>
            <a:r>
              <a:rPr lang="nb-NO" sz="2800" dirty="0" err="1">
                <a:sym typeface="Arial"/>
              </a:rPr>
              <a:t>intervals</a:t>
            </a:r>
            <a:endParaRPr lang="nb-NO" sz="2800" dirty="0">
              <a:sym typeface="Arial"/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Tx/>
              <a:buChar char="-"/>
            </a:pPr>
            <a:r>
              <a:rPr lang="nb-NO" sz="2800" dirty="0" err="1">
                <a:sym typeface="Arial"/>
              </a:rPr>
              <a:t>Use</a:t>
            </a:r>
            <a:r>
              <a:rPr lang="nb-NO" sz="2800" dirty="0">
                <a:sym typeface="Arial"/>
              </a:rPr>
              <a:t> PWM to </a:t>
            </a:r>
            <a:r>
              <a:rPr lang="nb-NO" sz="2800" dirty="0" err="1">
                <a:sym typeface="Arial"/>
              </a:rPr>
              <a:t>control</a:t>
            </a:r>
            <a:r>
              <a:rPr lang="nb-NO" sz="2800" dirty="0">
                <a:sym typeface="Arial"/>
              </a:rPr>
              <a:t> </a:t>
            </a:r>
            <a:r>
              <a:rPr lang="nb-NO" sz="2800" dirty="0" err="1">
                <a:sym typeface="Arial"/>
              </a:rPr>
              <a:t>the</a:t>
            </a:r>
            <a:r>
              <a:rPr lang="nb-NO" sz="2800" dirty="0">
                <a:sym typeface="Arial"/>
              </a:rPr>
              <a:t> </a:t>
            </a:r>
            <a:r>
              <a:rPr lang="nb-NO" sz="2800" dirty="0" err="1">
                <a:sym typeface="Arial"/>
              </a:rPr>
              <a:t>brightness</a:t>
            </a:r>
            <a:r>
              <a:rPr lang="nb-NO" sz="2800" dirty="0">
                <a:sym typeface="Arial"/>
              </a:rPr>
              <a:t> </a:t>
            </a:r>
            <a:r>
              <a:rPr lang="nb-NO" sz="2800" dirty="0" err="1">
                <a:sym typeface="Arial"/>
              </a:rPr>
              <a:t>of</a:t>
            </a:r>
            <a:r>
              <a:rPr lang="nb-NO" sz="2800" dirty="0">
                <a:sym typeface="Arial"/>
              </a:rPr>
              <a:t> </a:t>
            </a:r>
            <a:r>
              <a:rPr lang="nb-NO" sz="2800" dirty="0" err="1">
                <a:sym typeface="Arial"/>
              </a:rPr>
              <a:t>LEDs</a:t>
            </a:r>
            <a:endParaRPr lang="nb-NO" sz="2800" dirty="0">
              <a:sym typeface="Arial"/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Tx/>
              <a:buChar char="-"/>
            </a:pPr>
            <a:r>
              <a:rPr lang="nb-NO" sz="2800" dirty="0">
                <a:sym typeface="Arial"/>
              </a:rPr>
              <a:t>Read </a:t>
            </a:r>
            <a:r>
              <a:rPr lang="nb-NO" sz="2800" dirty="0" err="1">
                <a:sym typeface="Arial"/>
              </a:rPr>
              <a:t>voltage</a:t>
            </a:r>
            <a:r>
              <a:rPr lang="nb-NO" sz="2800" dirty="0">
                <a:sym typeface="Arial"/>
              </a:rPr>
              <a:t> from a potmeter </a:t>
            </a:r>
            <a:r>
              <a:rPr lang="nb-NO" sz="2800" dirty="0" err="1">
                <a:sym typeface="Arial"/>
              </a:rPr>
              <a:t>using</a:t>
            </a:r>
            <a:r>
              <a:rPr lang="nb-NO" sz="2800" dirty="0">
                <a:sym typeface="Arial"/>
              </a:rPr>
              <a:t> ADC</a:t>
            </a: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Tx/>
              <a:buChar char="-"/>
            </a:pPr>
            <a:endParaRPr lang="nb-NO" sz="28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" name="Shape 12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374878" y="90720"/>
            <a:ext cx="3525120" cy="62927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24" name="Shape 124"/>
          <p:cNvCxnSpPr/>
          <p:nvPr/>
        </p:nvCxnSpPr>
        <p:spPr>
          <a:xfrm rot="10800000">
            <a:off x="179999" y="720000"/>
            <a:ext cx="9720000" cy="0"/>
          </a:xfrm>
          <a:prstGeom prst="straightConnector1">
            <a:avLst/>
          </a:prstGeom>
          <a:noFill/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25" name="Shape 125"/>
          <p:cNvSpPr txBox="1"/>
          <p:nvPr/>
        </p:nvSpPr>
        <p:spPr>
          <a:xfrm>
            <a:off x="180000" y="224280"/>
            <a:ext cx="5940000" cy="4957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lang="nb-NO" sz="2800" b="1" dirty="0"/>
              <a:t>Timer/Counter</a:t>
            </a:r>
            <a:endParaRPr lang="no-NO" sz="2800" b="1" i="0" u="none" strike="noStrike" cap="none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7" name="Shape 127"/>
          <p:cNvSpPr txBox="1"/>
          <p:nvPr/>
        </p:nvSpPr>
        <p:spPr>
          <a:xfrm>
            <a:off x="179999" y="1026612"/>
            <a:ext cx="9719999" cy="1920869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t" anchorCtr="0">
            <a:noAutofit/>
          </a:bodyPr>
          <a:lstStyle/>
          <a:p>
            <a:pPr lvl="0">
              <a:buClr>
                <a:schemeClr val="dk1"/>
              </a:buClr>
            </a:pPr>
            <a:r>
              <a:rPr lang="nb-NO" sz="2800" dirty="0" err="1"/>
              <a:t>MegaAVR</a:t>
            </a:r>
            <a:r>
              <a:rPr lang="nb-NO" sz="2800" dirty="0"/>
              <a:t> 0-Series has </a:t>
            </a:r>
            <a:r>
              <a:rPr lang="nb-NO" sz="2800" dirty="0" err="1"/>
              <a:t>three</a:t>
            </a:r>
            <a:r>
              <a:rPr lang="nb-NO" sz="2800" dirty="0"/>
              <a:t> timer types:</a:t>
            </a:r>
          </a:p>
          <a:p>
            <a:pPr lvl="0">
              <a:buClr>
                <a:schemeClr val="dk1"/>
              </a:buClr>
            </a:pPr>
            <a:endParaRPr lang="nb-NO" sz="2800" dirty="0"/>
          </a:p>
          <a:p>
            <a:pPr lvl="0">
              <a:buClr>
                <a:schemeClr val="dk1"/>
              </a:buClr>
            </a:pPr>
            <a:r>
              <a:rPr lang="nb-NO" sz="2800" dirty="0"/>
              <a:t>A: </a:t>
            </a:r>
            <a:r>
              <a:rPr lang="nb-NO" sz="2800" dirty="0" err="1"/>
              <a:t>specialized</a:t>
            </a:r>
            <a:r>
              <a:rPr lang="nb-NO" sz="2800" dirty="0"/>
              <a:t> for </a:t>
            </a:r>
            <a:r>
              <a:rPr lang="nb-NO" sz="2800" dirty="0" err="1"/>
              <a:t>waveform</a:t>
            </a:r>
            <a:r>
              <a:rPr lang="nb-NO" sz="2800" dirty="0"/>
              <a:t> </a:t>
            </a:r>
            <a:r>
              <a:rPr lang="nb-NO" sz="2800" dirty="0" err="1"/>
              <a:t>generation</a:t>
            </a:r>
            <a:r>
              <a:rPr lang="nb-NO" sz="2800" dirty="0"/>
              <a:t> (16 bit)</a:t>
            </a:r>
          </a:p>
          <a:p>
            <a:pPr lvl="0">
              <a:buClr>
                <a:schemeClr val="dk1"/>
              </a:buClr>
            </a:pPr>
            <a:r>
              <a:rPr lang="nb-NO" sz="2800" dirty="0"/>
              <a:t>B: </a:t>
            </a:r>
            <a:r>
              <a:rPr lang="nb-NO" sz="2800" dirty="0" err="1"/>
              <a:t>specialized</a:t>
            </a:r>
            <a:r>
              <a:rPr lang="nb-NO" sz="2800" dirty="0"/>
              <a:t> for input </a:t>
            </a:r>
            <a:r>
              <a:rPr lang="nb-NO" sz="2800" dirty="0" err="1"/>
              <a:t>capture</a:t>
            </a:r>
            <a:r>
              <a:rPr lang="nb-NO" sz="2800" dirty="0"/>
              <a:t> and timing </a:t>
            </a:r>
            <a:r>
              <a:rPr lang="nb-NO" sz="2800" dirty="0" err="1"/>
              <a:t>checks</a:t>
            </a:r>
            <a:r>
              <a:rPr lang="nb-NO" sz="2800" dirty="0"/>
              <a:t> (16 bit)</a:t>
            </a:r>
          </a:p>
          <a:p>
            <a:pPr lvl="0">
              <a:buClr>
                <a:schemeClr val="dk1"/>
              </a:buClr>
            </a:pPr>
            <a:r>
              <a:rPr lang="nb-NO" sz="2800" dirty="0"/>
              <a:t>D: </a:t>
            </a:r>
            <a:r>
              <a:rPr lang="nb-NO" sz="2800" dirty="0" err="1"/>
              <a:t>specialized</a:t>
            </a:r>
            <a:r>
              <a:rPr lang="nb-NO" sz="2800" dirty="0"/>
              <a:t> for motor </a:t>
            </a:r>
            <a:r>
              <a:rPr lang="nb-NO" sz="2800" dirty="0" err="1"/>
              <a:t>control</a:t>
            </a:r>
            <a:r>
              <a:rPr lang="nb-NO" sz="2800" dirty="0"/>
              <a:t> </a:t>
            </a:r>
            <a:r>
              <a:rPr lang="nb-NO" sz="2800" dirty="0" err="1"/>
              <a:t>etc</a:t>
            </a:r>
            <a:endParaRPr lang="nb-NO" sz="2800" dirty="0"/>
          </a:p>
          <a:p>
            <a:pPr lvl="0">
              <a:buClr>
                <a:schemeClr val="dk1"/>
              </a:buClr>
            </a:pPr>
            <a:endParaRPr lang="nb-NO" sz="2800" dirty="0"/>
          </a:p>
          <a:p>
            <a:pPr lvl="0">
              <a:buClr>
                <a:schemeClr val="dk1"/>
              </a:buClr>
            </a:pPr>
            <a:r>
              <a:rPr lang="nb-NO" sz="2800" dirty="0" err="1"/>
              <a:t>We</a:t>
            </a:r>
            <a:r>
              <a:rPr lang="nb-NO" sz="2800" dirty="0"/>
              <a:t> </a:t>
            </a:r>
            <a:r>
              <a:rPr lang="nb-NO" sz="2800" dirty="0" err="1"/>
              <a:t>focus</a:t>
            </a:r>
            <a:r>
              <a:rPr lang="nb-NO" sz="2800" dirty="0"/>
              <a:t> </a:t>
            </a:r>
            <a:r>
              <a:rPr lang="nb-NO" sz="2800" dirty="0" err="1"/>
              <a:t>on</a:t>
            </a:r>
            <a:r>
              <a:rPr lang="nb-NO" sz="2800" dirty="0"/>
              <a:t> </a:t>
            </a:r>
            <a:r>
              <a:rPr lang="nb-NO" sz="2800" dirty="0" err="1"/>
              <a:t>the</a:t>
            </a:r>
            <a:r>
              <a:rPr lang="nb-NO" sz="2800" dirty="0"/>
              <a:t> type A</a:t>
            </a:r>
          </a:p>
        </p:txBody>
      </p:sp>
    </p:spTree>
    <p:extLst>
      <p:ext uri="{BB962C8B-B14F-4D97-AF65-F5344CB8AC3E}">
        <p14:creationId xmlns:p14="http://schemas.microsoft.com/office/powerpoint/2010/main" val="41389804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" name="Shape 12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374878" y="90720"/>
            <a:ext cx="3525120" cy="62927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24" name="Shape 124"/>
          <p:cNvCxnSpPr/>
          <p:nvPr/>
        </p:nvCxnSpPr>
        <p:spPr>
          <a:xfrm rot="10800000">
            <a:off x="179999" y="720000"/>
            <a:ext cx="9720000" cy="0"/>
          </a:xfrm>
          <a:prstGeom prst="straightConnector1">
            <a:avLst/>
          </a:prstGeom>
          <a:noFill/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25" name="Shape 125"/>
          <p:cNvSpPr txBox="1"/>
          <p:nvPr/>
        </p:nvSpPr>
        <p:spPr>
          <a:xfrm>
            <a:off x="180000" y="224280"/>
            <a:ext cx="5940000" cy="4957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lang="nb-NO" sz="2800" b="1" dirty="0"/>
              <a:t>Timer/Counter</a:t>
            </a:r>
            <a:endParaRPr lang="no-NO" sz="2800" b="1" i="0" u="none" strike="noStrike" cap="none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7" name="Shape 127"/>
          <p:cNvSpPr txBox="1"/>
          <p:nvPr/>
        </p:nvSpPr>
        <p:spPr>
          <a:xfrm>
            <a:off x="179999" y="1026612"/>
            <a:ext cx="9719999" cy="1920869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t" anchorCtr="0">
            <a:noAutofit/>
          </a:bodyPr>
          <a:lstStyle/>
          <a:p>
            <a:pPr lvl="0">
              <a:buClr>
                <a:schemeClr val="dk1"/>
              </a:buClr>
            </a:pPr>
            <a:r>
              <a:rPr lang="nb-NO" sz="2800" dirty="0" err="1"/>
              <a:t>Can</a:t>
            </a:r>
            <a:r>
              <a:rPr lang="nb-NO" sz="2800" dirty="0"/>
              <a:t> run in different modes:</a:t>
            </a:r>
          </a:p>
          <a:p>
            <a:pPr lvl="0">
              <a:buClr>
                <a:schemeClr val="dk1"/>
              </a:buClr>
            </a:pPr>
            <a:endParaRPr lang="nb-NO" sz="2800" dirty="0"/>
          </a:p>
        </p:txBody>
      </p:sp>
      <p:pic>
        <p:nvPicPr>
          <p:cNvPr id="2" name="Bild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49526" y="1858827"/>
            <a:ext cx="6134100" cy="5048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14852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" name="Shape 12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374878" y="90720"/>
            <a:ext cx="3525120" cy="62927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24" name="Shape 124"/>
          <p:cNvCxnSpPr/>
          <p:nvPr/>
        </p:nvCxnSpPr>
        <p:spPr>
          <a:xfrm rot="10800000">
            <a:off x="179999" y="720000"/>
            <a:ext cx="9720000" cy="0"/>
          </a:xfrm>
          <a:prstGeom prst="straightConnector1">
            <a:avLst/>
          </a:prstGeom>
          <a:noFill/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25" name="Shape 125"/>
          <p:cNvSpPr txBox="1"/>
          <p:nvPr/>
        </p:nvSpPr>
        <p:spPr>
          <a:xfrm>
            <a:off x="180000" y="224280"/>
            <a:ext cx="5940000" cy="4957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lang="nb-NO" sz="2800" b="1" dirty="0"/>
              <a:t>Timer/Counter</a:t>
            </a:r>
            <a:endParaRPr lang="no-NO" sz="2800" b="1" i="0" u="none" strike="noStrike" cap="none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7" name="Shape 127"/>
          <p:cNvSpPr txBox="1"/>
          <p:nvPr/>
        </p:nvSpPr>
        <p:spPr>
          <a:xfrm>
            <a:off x="179999" y="1026612"/>
            <a:ext cx="9719999" cy="1920869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t" anchorCtr="0">
            <a:noAutofit/>
          </a:bodyPr>
          <a:lstStyle/>
          <a:p>
            <a:pPr lvl="0">
              <a:buClr>
                <a:schemeClr val="dk1"/>
              </a:buClr>
            </a:pPr>
            <a:r>
              <a:rPr lang="nb-NO" sz="2800" dirty="0" err="1"/>
              <a:t>Prescaling</a:t>
            </a:r>
            <a:r>
              <a:rPr lang="nb-NO" sz="2800" dirty="0"/>
              <a:t>:</a:t>
            </a:r>
          </a:p>
          <a:p>
            <a:pPr lvl="0">
              <a:buClr>
                <a:schemeClr val="dk1"/>
              </a:buClr>
            </a:pPr>
            <a:endParaRPr lang="nb-NO" sz="2800" dirty="0"/>
          </a:p>
          <a:p>
            <a:pPr lvl="0">
              <a:buClr>
                <a:schemeClr val="dk1"/>
              </a:buClr>
            </a:pPr>
            <a:r>
              <a:rPr lang="nb-NO" sz="2800" dirty="0"/>
              <a:t>A </a:t>
            </a:r>
            <a:r>
              <a:rPr lang="nb-NO" sz="2800" dirty="0" err="1"/>
              <a:t>prescaler</a:t>
            </a:r>
            <a:r>
              <a:rPr lang="nb-NO" sz="2800" dirty="0"/>
              <a:t> </a:t>
            </a:r>
            <a:r>
              <a:rPr lang="nb-NO" sz="2800" dirty="0" err="1"/>
              <a:t>divides</a:t>
            </a:r>
            <a:r>
              <a:rPr lang="nb-NO" sz="2800" dirty="0"/>
              <a:t> </a:t>
            </a:r>
            <a:r>
              <a:rPr lang="nb-NO" sz="2800" dirty="0" err="1"/>
              <a:t>the</a:t>
            </a:r>
            <a:r>
              <a:rPr lang="nb-NO" sz="2800" dirty="0"/>
              <a:t> input </a:t>
            </a:r>
            <a:r>
              <a:rPr lang="nb-NO" sz="2800" dirty="0" err="1"/>
              <a:t>frequency</a:t>
            </a:r>
            <a:r>
              <a:rPr lang="nb-NO" sz="2800" dirty="0"/>
              <a:t> by a </a:t>
            </a:r>
            <a:r>
              <a:rPr lang="nb-NO" sz="2800" dirty="0" err="1"/>
              <a:t>fixed</a:t>
            </a:r>
            <a:r>
              <a:rPr lang="nb-NO" sz="2800" dirty="0"/>
              <a:t> </a:t>
            </a:r>
            <a:r>
              <a:rPr lang="nb-NO" sz="2800" dirty="0" err="1"/>
              <a:t>integer</a:t>
            </a:r>
            <a:r>
              <a:rPr lang="nb-NO" sz="2800" dirty="0"/>
              <a:t> </a:t>
            </a:r>
            <a:r>
              <a:rPr lang="nb-NO" sz="2800" dirty="0" err="1"/>
              <a:t>value</a:t>
            </a:r>
            <a:r>
              <a:rPr lang="nb-NO" sz="2800" dirty="0"/>
              <a:t>.</a:t>
            </a:r>
          </a:p>
          <a:p>
            <a:pPr lvl="0">
              <a:buClr>
                <a:schemeClr val="dk1"/>
              </a:buClr>
            </a:pPr>
            <a:endParaRPr lang="nb-NO" sz="2800" dirty="0"/>
          </a:p>
          <a:p>
            <a:pPr lvl="0">
              <a:buClr>
                <a:schemeClr val="dk1"/>
              </a:buClr>
            </a:pPr>
            <a:r>
              <a:rPr lang="nb-NO" sz="2800" dirty="0"/>
              <a:t>The input to </a:t>
            </a:r>
            <a:r>
              <a:rPr lang="nb-NO" sz="2800" dirty="0" err="1"/>
              <a:t>the</a:t>
            </a:r>
            <a:r>
              <a:rPr lang="nb-NO" sz="2800" dirty="0"/>
              <a:t> timer is 3.33MHz by </a:t>
            </a:r>
            <a:r>
              <a:rPr lang="nb-NO" sz="2800" dirty="0" err="1"/>
              <a:t>default</a:t>
            </a:r>
            <a:r>
              <a:rPr lang="nb-NO" sz="2800" dirty="0"/>
              <a:t>.</a:t>
            </a:r>
            <a:br>
              <a:rPr lang="nb-NO" sz="2800" dirty="0"/>
            </a:br>
            <a:r>
              <a:rPr lang="nb-NO" sz="2800" dirty="0"/>
              <a:t>By </a:t>
            </a:r>
            <a:r>
              <a:rPr lang="nb-NO" sz="2800" dirty="0" err="1"/>
              <a:t>using</a:t>
            </a:r>
            <a:r>
              <a:rPr lang="nb-NO" sz="2800" dirty="0"/>
              <a:t> </a:t>
            </a:r>
            <a:r>
              <a:rPr lang="nb-NO" sz="2800" dirty="0" err="1"/>
              <a:t>the</a:t>
            </a:r>
            <a:r>
              <a:rPr lang="nb-NO" sz="2800" dirty="0"/>
              <a:t> timer </a:t>
            </a:r>
            <a:r>
              <a:rPr lang="nb-NO" sz="2800" dirty="0" err="1"/>
              <a:t>prescaler</a:t>
            </a:r>
            <a:r>
              <a:rPr lang="nb-NO" sz="2800" dirty="0"/>
              <a:t>, </a:t>
            </a:r>
            <a:r>
              <a:rPr lang="nb-NO" sz="2800" dirty="0" err="1"/>
              <a:t>you</a:t>
            </a:r>
            <a:r>
              <a:rPr lang="nb-NO" sz="2800" dirty="0"/>
              <a:t> </a:t>
            </a:r>
            <a:r>
              <a:rPr lang="nb-NO" sz="2800" dirty="0" err="1"/>
              <a:t>can</a:t>
            </a:r>
            <a:r>
              <a:rPr lang="nb-NO" sz="2800" dirty="0"/>
              <a:t> make it run </a:t>
            </a:r>
            <a:r>
              <a:rPr lang="nb-NO" sz="2800" dirty="0" err="1"/>
              <a:t>slower</a:t>
            </a:r>
            <a:r>
              <a:rPr lang="nb-NO" sz="2800" dirty="0"/>
              <a:t> (</a:t>
            </a:r>
            <a:r>
              <a:rPr lang="nb-NO" sz="2800" dirty="0" err="1"/>
              <a:t>count</a:t>
            </a:r>
            <a:r>
              <a:rPr lang="nb-NO" sz="2800" dirty="0"/>
              <a:t> for longer)</a:t>
            </a:r>
          </a:p>
          <a:p>
            <a:pPr lvl="0">
              <a:buClr>
                <a:schemeClr val="dk1"/>
              </a:buClr>
            </a:pPr>
            <a:endParaRPr lang="nb-NO" sz="2800" dirty="0"/>
          </a:p>
        </p:txBody>
      </p:sp>
      <p:pic>
        <p:nvPicPr>
          <p:cNvPr id="3" name="Bild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85431" y="4722102"/>
            <a:ext cx="7709133" cy="2663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579570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" name="Shape 12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374878" y="90720"/>
            <a:ext cx="3525120" cy="62927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24" name="Shape 124"/>
          <p:cNvCxnSpPr/>
          <p:nvPr/>
        </p:nvCxnSpPr>
        <p:spPr>
          <a:xfrm rot="10800000">
            <a:off x="179999" y="720000"/>
            <a:ext cx="9720000" cy="0"/>
          </a:xfrm>
          <a:prstGeom prst="straightConnector1">
            <a:avLst/>
          </a:prstGeom>
          <a:noFill/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25" name="Shape 125"/>
          <p:cNvSpPr txBox="1"/>
          <p:nvPr/>
        </p:nvSpPr>
        <p:spPr>
          <a:xfrm>
            <a:off x="180000" y="224280"/>
            <a:ext cx="5940000" cy="4957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lang="nb-NO" sz="2800" b="1" dirty="0"/>
              <a:t>PWM </a:t>
            </a:r>
            <a:r>
              <a:rPr lang="nb-NO" sz="2800" b="1" dirty="0" err="1"/>
              <a:t>with</a:t>
            </a:r>
            <a:r>
              <a:rPr lang="nb-NO" sz="2800" b="1" dirty="0"/>
              <a:t> Timer</a:t>
            </a:r>
            <a:endParaRPr lang="no-NO" sz="2800" b="1" i="0" u="none" strike="noStrike" cap="none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7" name="Shape 127"/>
          <p:cNvSpPr txBox="1"/>
          <p:nvPr/>
        </p:nvSpPr>
        <p:spPr>
          <a:xfrm>
            <a:off x="179999" y="1026612"/>
            <a:ext cx="9719999" cy="1920869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t" anchorCtr="0">
            <a:noAutofit/>
          </a:bodyPr>
          <a:lstStyle/>
          <a:p>
            <a:pPr lvl="0">
              <a:buClr>
                <a:schemeClr val="dk1"/>
              </a:buClr>
            </a:pPr>
            <a:r>
              <a:rPr lang="nb-NO" sz="2400" dirty="0" err="1"/>
              <a:t>Dedicated</a:t>
            </a:r>
            <a:r>
              <a:rPr lang="nb-NO" sz="2400" dirty="0"/>
              <a:t> pins </a:t>
            </a:r>
            <a:r>
              <a:rPr lang="nb-NO" sz="2400" dirty="0" err="1"/>
              <a:t>on</a:t>
            </a:r>
            <a:r>
              <a:rPr lang="nb-NO" sz="2400" dirty="0"/>
              <a:t> </a:t>
            </a:r>
            <a:r>
              <a:rPr lang="nb-NO" sz="2400" dirty="0" err="1"/>
              <a:t>the</a:t>
            </a:r>
            <a:r>
              <a:rPr lang="nb-NO" sz="2400" dirty="0"/>
              <a:t> 4809 is </a:t>
            </a:r>
            <a:r>
              <a:rPr lang="nb-NO" sz="2400" dirty="0" err="1"/>
              <a:t>connected</a:t>
            </a:r>
            <a:r>
              <a:rPr lang="nb-NO" sz="2400" dirty="0"/>
              <a:t> to </a:t>
            </a:r>
            <a:r>
              <a:rPr lang="nb-NO" sz="2400" dirty="0" err="1"/>
              <a:t>the</a:t>
            </a:r>
            <a:r>
              <a:rPr lang="nb-NO" sz="2400" dirty="0"/>
              <a:t> timers. (0-WO0 to 0-WO5).</a:t>
            </a:r>
          </a:p>
          <a:p>
            <a:pPr lvl="0">
              <a:buClr>
                <a:schemeClr val="dk1"/>
              </a:buClr>
            </a:pPr>
            <a:endParaRPr lang="nb-NO" sz="2400" dirty="0"/>
          </a:p>
          <a:p>
            <a:pPr lvl="0">
              <a:buClr>
                <a:schemeClr val="dk1"/>
              </a:buClr>
            </a:pPr>
            <a:r>
              <a:rPr lang="nb-NO" sz="2400" dirty="0"/>
              <a:t>0-WO1 is </a:t>
            </a:r>
            <a:r>
              <a:rPr lang="nb-NO" sz="2400" dirty="0" err="1"/>
              <a:t>connected</a:t>
            </a:r>
            <a:r>
              <a:rPr lang="nb-NO" sz="2400" dirty="0"/>
              <a:t> to port A, pin 1.</a:t>
            </a:r>
          </a:p>
          <a:p>
            <a:pPr lvl="0">
              <a:buClr>
                <a:schemeClr val="dk1"/>
              </a:buClr>
            </a:pPr>
            <a:endParaRPr lang="nb-NO" sz="2400" dirty="0"/>
          </a:p>
          <a:p>
            <a:pPr lvl="0">
              <a:buClr>
                <a:schemeClr val="dk1"/>
              </a:buClr>
            </a:pPr>
            <a:r>
              <a:rPr lang="nb-NO" sz="2400" dirty="0"/>
              <a:t>If </a:t>
            </a:r>
            <a:r>
              <a:rPr lang="nb-NO" sz="2400" dirty="0" err="1"/>
              <a:t>the</a:t>
            </a:r>
            <a:r>
              <a:rPr lang="nb-NO" sz="2400" dirty="0"/>
              <a:t> </a:t>
            </a:r>
            <a:r>
              <a:rPr lang="nb-NO" sz="2400" dirty="0" err="1"/>
              <a:t>corresponding</a:t>
            </a:r>
            <a:r>
              <a:rPr lang="nb-NO" sz="2400" dirty="0"/>
              <a:t> </a:t>
            </a:r>
            <a:r>
              <a:rPr lang="nb-NO" sz="2400" dirty="0" err="1"/>
              <a:t>compare</a:t>
            </a:r>
            <a:r>
              <a:rPr lang="nb-NO" sz="2400" dirty="0"/>
              <a:t> match is </a:t>
            </a:r>
            <a:r>
              <a:rPr lang="nb-NO" sz="2400" dirty="0" err="1"/>
              <a:t>enabled</a:t>
            </a:r>
            <a:r>
              <a:rPr lang="nb-NO" sz="2400" dirty="0"/>
              <a:t> and </a:t>
            </a:r>
            <a:r>
              <a:rPr lang="nb-NO" sz="2400" dirty="0" err="1"/>
              <a:t>correct</a:t>
            </a:r>
            <a:r>
              <a:rPr lang="nb-NO" sz="2400" dirty="0"/>
              <a:t> mode is </a:t>
            </a:r>
            <a:r>
              <a:rPr lang="nb-NO" sz="2400" dirty="0" err="1"/>
              <a:t>selected</a:t>
            </a:r>
            <a:r>
              <a:rPr lang="nb-NO" sz="2400" dirty="0"/>
              <a:t>, a PWM </a:t>
            </a:r>
            <a:r>
              <a:rPr lang="nb-NO" sz="2400" dirty="0" err="1"/>
              <a:t>waveform</a:t>
            </a:r>
            <a:r>
              <a:rPr lang="nb-NO" sz="2400" dirty="0"/>
              <a:t> </a:t>
            </a:r>
            <a:r>
              <a:rPr lang="nb-NO" sz="2400" dirty="0" err="1"/>
              <a:t>will</a:t>
            </a:r>
            <a:r>
              <a:rPr lang="nb-NO" sz="2400" dirty="0"/>
              <a:t> be </a:t>
            </a:r>
            <a:r>
              <a:rPr lang="nb-NO" sz="2400" dirty="0" err="1"/>
              <a:t>generated</a:t>
            </a:r>
            <a:r>
              <a:rPr lang="nb-NO" sz="2400" dirty="0"/>
              <a:t> </a:t>
            </a:r>
            <a:r>
              <a:rPr lang="nb-NO" sz="2400" dirty="0" err="1"/>
              <a:t>on</a:t>
            </a:r>
            <a:r>
              <a:rPr lang="nb-NO" sz="2400" dirty="0"/>
              <a:t> </a:t>
            </a:r>
            <a:r>
              <a:rPr lang="nb-NO" sz="2400" dirty="0" err="1"/>
              <a:t>the</a:t>
            </a:r>
            <a:r>
              <a:rPr lang="nb-NO" sz="2400" dirty="0"/>
              <a:t> pin.</a:t>
            </a:r>
          </a:p>
          <a:p>
            <a:pPr lvl="0">
              <a:buClr>
                <a:schemeClr val="dk1"/>
              </a:buClr>
            </a:pPr>
            <a:endParaRPr lang="nb-NO" sz="2400" dirty="0"/>
          </a:p>
          <a:p>
            <a:pPr lvl="0">
              <a:buClr>
                <a:schemeClr val="dk1"/>
              </a:buClr>
            </a:pPr>
            <a:endParaRPr lang="nb-NO" sz="2400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2F8BAF5-0BFC-47F1-A8F4-D915D2C394E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3123" y="4248387"/>
            <a:ext cx="7996041" cy="2833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228782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" name="Shape 12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374878" y="90720"/>
            <a:ext cx="3525120" cy="62927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24" name="Shape 124"/>
          <p:cNvCxnSpPr/>
          <p:nvPr/>
        </p:nvCxnSpPr>
        <p:spPr>
          <a:xfrm rot="10800000">
            <a:off x="179999" y="720000"/>
            <a:ext cx="9720000" cy="0"/>
          </a:xfrm>
          <a:prstGeom prst="straightConnector1">
            <a:avLst/>
          </a:prstGeom>
          <a:noFill/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25" name="Shape 125"/>
          <p:cNvSpPr txBox="1"/>
          <p:nvPr/>
        </p:nvSpPr>
        <p:spPr>
          <a:xfrm>
            <a:off x="180000" y="224280"/>
            <a:ext cx="5940000" cy="4957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lang="nb-NO" sz="2800" b="1" dirty="0"/>
              <a:t>PWM </a:t>
            </a:r>
            <a:r>
              <a:rPr lang="nb-NO" sz="2800" b="1" dirty="0" err="1"/>
              <a:t>with</a:t>
            </a:r>
            <a:r>
              <a:rPr lang="nb-NO" sz="2800" b="1" dirty="0"/>
              <a:t> Timer</a:t>
            </a:r>
            <a:endParaRPr lang="no-NO" sz="2800" b="1" i="0" u="none" strike="noStrike" cap="none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7" name="Shape 127"/>
          <p:cNvSpPr txBox="1"/>
          <p:nvPr/>
        </p:nvSpPr>
        <p:spPr>
          <a:xfrm>
            <a:off x="179999" y="1026612"/>
            <a:ext cx="9719999" cy="1920869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t" anchorCtr="0">
            <a:noAutofit/>
          </a:bodyPr>
          <a:lstStyle/>
          <a:p>
            <a:pPr lvl="0">
              <a:buClr>
                <a:schemeClr val="dk1"/>
              </a:buClr>
            </a:pPr>
            <a:r>
              <a:rPr lang="nb-NO" sz="2800" dirty="0"/>
              <a:t>Set </a:t>
            </a:r>
            <a:r>
              <a:rPr lang="nb-NO" sz="2800" dirty="0" err="1"/>
              <a:t>the</a:t>
            </a:r>
            <a:r>
              <a:rPr lang="nb-NO" sz="2800" dirty="0"/>
              <a:t> </a:t>
            </a:r>
            <a:r>
              <a:rPr lang="nb-NO" sz="2800" dirty="0" err="1"/>
              <a:t>period</a:t>
            </a:r>
            <a:r>
              <a:rPr lang="nb-NO" sz="2800" dirty="0"/>
              <a:t> by </a:t>
            </a:r>
            <a:r>
              <a:rPr lang="nb-NO" sz="2800" dirty="0" err="1"/>
              <a:t>modifying</a:t>
            </a:r>
            <a:r>
              <a:rPr lang="nb-NO" sz="2800" dirty="0"/>
              <a:t> </a:t>
            </a:r>
            <a:r>
              <a:rPr lang="nb-NO" sz="2800" dirty="0" err="1"/>
              <a:t>the</a:t>
            </a:r>
            <a:r>
              <a:rPr lang="nb-NO" sz="2800" dirty="0"/>
              <a:t> TOP </a:t>
            </a:r>
            <a:r>
              <a:rPr lang="nb-NO" sz="2800" dirty="0" err="1"/>
              <a:t>value</a:t>
            </a:r>
            <a:r>
              <a:rPr lang="nb-NO" sz="2800" dirty="0"/>
              <a:t> and </a:t>
            </a:r>
            <a:r>
              <a:rPr lang="nb-NO" sz="2800" dirty="0" err="1"/>
              <a:t>the</a:t>
            </a:r>
            <a:r>
              <a:rPr lang="nb-NO" sz="2800" dirty="0"/>
              <a:t> </a:t>
            </a:r>
            <a:r>
              <a:rPr lang="nb-NO" sz="2800" dirty="0" err="1"/>
              <a:t>counter</a:t>
            </a:r>
            <a:r>
              <a:rPr lang="nb-NO" sz="2800" dirty="0"/>
              <a:t> speed (</a:t>
            </a:r>
            <a:r>
              <a:rPr lang="nb-NO" sz="2800" dirty="0" err="1"/>
              <a:t>prescaler</a:t>
            </a:r>
            <a:r>
              <a:rPr lang="nb-NO" sz="2800" dirty="0"/>
              <a:t> </a:t>
            </a:r>
            <a:r>
              <a:rPr lang="nb-NO" sz="2800" dirty="0" err="1"/>
              <a:t>value</a:t>
            </a:r>
            <a:r>
              <a:rPr lang="nb-NO" sz="2800" dirty="0"/>
              <a:t>).</a:t>
            </a:r>
          </a:p>
          <a:p>
            <a:pPr lvl="0">
              <a:buClr>
                <a:schemeClr val="dk1"/>
              </a:buClr>
            </a:pPr>
            <a:endParaRPr lang="nb-NO" sz="2800" dirty="0"/>
          </a:p>
          <a:p>
            <a:pPr lvl="0">
              <a:buClr>
                <a:schemeClr val="dk1"/>
              </a:buClr>
            </a:pPr>
            <a:r>
              <a:rPr lang="nb-NO" sz="2800" dirty="0" err="1"/>
              <a:t>Example</a:t>
            </a:r>
            <a:r>
              <a:rPr lang="nb-NO" sz="2800" dirty="0"/>
              <a:t>: If input </a:t>
            </a:r>
            <a:r>
              <a:rPr lang="nb-NO" sz="2800" dirty="0" err="1"/>
              <a:t>clock</a:t>
            </a:r>
            <a:r>
              <a:rPr lang="nb-NO" sz="2800" dirty="0"/>
              <a:t> </a:t>
            </a:r>
            <a:r>
              <a:rPr lang="nb-NO" sz="2800" dirty="0" err="1"/>
              <a:t>of</a:t>
            </a:r>
            <a:r>
              <a:rPr lang="nb-NO" sz="2800" dirty="0"/>
              <a:t> a 16-bit </a:t>
            </a:r>
            <a:r>
              <a:rPr lang="nb-NO" sz="2800" dirty="0" err="1"/>
              <a:t>counter</a:t>
            </a:r>
            <a:r>
              <a:rPr lang="nb-NO" sz="2800" dirty="0"/>
              <a:t> is 3.33MHz, </a:t>
            </a:r>
            <a:r>
              <a:rPr lang="nb-NO" sz="2800" dirty="0" err="1"/>
              <a:t>what</a:t>
            </a:r>
            <a:r>
              <a:rPr lang="nb-NO" sz="2800" dirty="0"/>
              <a:t> must </a:t>
            </a:r>
            <a:r>
              <a:rPr lang="nb-NO" sz="2800" dirty="0" err="1"/>
              <a:t>prescaler</a:t>
            </a:r>
            <a:r>
              <a:rPr lang="nb-NO" sz="2800" dirty="0"/>
              <a:t> and TOP </a:t>
            </a:r>
            <a:r>
              <a:rPr lang="nb-NO" sz="2800" dirty="0" err="1"/>
              <a:t>value</a:t>
            </a:r>
            <a:r>
              <a:rPr lang="nb-NO" sz="2800" dirty="0"/>
              <a:t> be for a </a:t>
            </a:r>
            <a:r>
              <a:rPr lang="nb-NO" sz="2800" dirty="0" err="1"/>
              <a:t>period</a:t>
            </a:r>
            <a:r>
              <a:rPr lang="nb-NO" sz="2800" dirty="0"/>
              <a:t> </a:t>
            </a:r>
            <a:r>
              <a:rPr lang="nb-NO" sz="2800" dirty="0" err="1"/>
              <a:t>of</a:t>
            </a:r>
            <a:r>
              <a:rPr lang="nb-NO" sz="2800" dirty="0"/>
              <a:t> ~ 20ms?</a:t>
            </a:r>
          </a:p>
          <a:p>
            <a:pPr lvl="0">
              <a:buClr>
                <a:schemeClr val="dk1"/>
              </a:buClr>
            </a:pPr>
            <a:endParaRPr lang="nb-NO" sz="2800" dirty="0"/>
          </a:p>
          <a:p>
            <a:pPr lvl="0">
              <a:buClr>
                <a:schemeClr val="dk1"/>
              </a:buClr>
            </a:pPr>
            <a:r>
              <a:rPr lang="nb-NO" sz="2800" dirty="0" err="1"/>
              <a:t>Many</a:t>
            </a:r>
            <a:r>
              <a:rPr lang="nb-NO" sz="2800" dirty="0"/>
              <a:t> </a:t>
            </a:r>
            <a:r>
              <a:rPr lang="nb-NO" sz="2800" dirty="0" err="1"/>
              <a:t>solutions</a:t>
            </a:r>
            <a:r>
              <a:rPr lang="nb-NO" sz="2800" dirty="0"/>
              <a:t>, </a:t>
            </a:r>
            <a:r>
              <a:rPr lang="nb-NO" sz="2800" dirty="0" err="1"/>
              <a:t>examples</a:t>
            </a:r>
            <a:r>
              <a:rPr lang="nb-NO" sz="2800" dirty="0"/>
              <a:t>: </a:t>
            </a:r>
          </a:p>
          <a:p>
            <a:pPr lvl="0">
              <a:buClr>
                <a:schemeClr val="dk1"/>
              </a:buClr>
            </a:pPr>
            <a:endParaRPr lang="nb-NO" sz="2800" dirty="0"/>
          </a:p>
          <a:p>
            <a:pPr lvl="0">
              <a:buClr>
                <a:schemeClr val="dk1"/>
              </a:buClr>
            </a:pPr>
            <a:r>
              <a:rPr lang="nb-NO" sz="2800" dirty="0" err="1"/>
              <a:t>Prescaler</a:t>
            </a:r>
            <a:r>
              <a:rPr lang="nb-NO" sz="2800" dirty="0"/>
              <a:t> = 16	TOP =    4 166</a:t>
            </a:r>
          </a:p>
          <a:p>
            <a:pPr lvl="0">
              <a:buClr>
                <a:schemeClr val="dk1"/>
              </a:buClr>
            </a:pPr>
            <a:r>
              <a:rPr lang="nb-NO" sz="2800" dirty="0" err="1"/>
              <a:t>Prescaler</a:t>
            </a:r>
            <a:r>
              <a:rPr lang="nb-NO" sz="2800" dirty="0"/>
              <a:t> =   8, 	TOP =    8 333</a:t>
            </a:r>
          </a:p>
          <a:p>
            <a:pPr lvl="0">
              <a:buClr>
                <a:schemeClr val="dk1"/>
              </a:buClr>
            </a:pPr>
            <a:r>
              <a:rPr lang="nb-NO" sz="2800" dirty="0" err="1"/>
              <a:t>Prescaler</a:t>
            </a:r>
            <a:r>
              <a:rPr lang="nb-NO" sz="2800" dirty="0"/>
              <a:t> =   4, 	TOP =  16 666</a:t>
            </a:r>
          </a:p>
        </p:txBody>
      </p:sp>
    </p:spTree>
    <p:extLst>
      <p:ext uri="{BB962C8B-B14F-4D97-AF65-F5344CB8AC3E}">
        <p14:creationId xmlns:p14="http://schemas.microsoft.com/office/powerpoint/2010/main" val="190338397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" name="Shape 12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374878" y="90720"/>
            <a:ext cx="3525120" cy="62927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24" name="Shape 124"/>
          <p:cNvCxnSpPr/>
          <p:nvPr/>
        </p:nvCxnSpPr>
        <p:spPr>
          <a:xfrm rot="10800000">
            <a:off x="179999" y="720000"/>
            <a:ext cx="9720000" cy="0"/>
          </a:xfrm>
          <a:prstGeom prst="straightConnector1">
            <a:avLst/>
          </a:prstGeom>
          <a:noFill/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25" name="Shape 125"/>
          <p:cNvSpPr txBox="1"/>
          <p:nvPr/>
        </p:nvSpPr>
        <p:spPr>
          <a:xfrm>
            <a:off x="180000" y="224280"/>
            <a:ext cx="5940000" cy="4957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lang="nb-NO" sz="2800" b="1" dirty="0"/>
              <a:t>PWM </a:t>
            </a:r>
            <a:r>
              <a:rPr lang="nb-NO" sz="2800" b="1" dirty="0" err="1"/>
              <a:t>with</a:t>
            </a:r>
            <a:r>
              <a:rPr lang="nb-NO" sz="2800" b="1" dirty="0"/>
              <a:t> Timer</a:t>
            </a:r>
            <a:endParaRPr lang="no-NO" sz="2800" b="1" i="0" u="none" strike="noStrike" cap="none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7" name="Shape 127"/>
          <p:cNvSpPr txBox="1"/>
          <p:nvPr/>
        </p:nvSpPr>
        <p:spPr>
          <a:xfrm>
            <a:off x="179999" y="1026612"/>
            <a:ext cx="9719999" cy="1920869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t" anchorCtr="0">
            <a:noAutofit/>
          </a:bodyPr>
          <a:lstStyle/>
          <a:p>
            <a:pPr lvl="0">
              <a:buClr>
                <a:schemeClr val="dk1"/>
              </a:buClr>
            </a:pPr>
            <a:r>
              <a:rPr lang="nb-NO" sz="2800" dirty="0"/>
              <a:t>Set </a:t>
            </a:r>
            <a:r>
              <a:rPr lang="nb-NO" sz="2800" dirty="0" err="1"/>
              <a:t>the</a:t>
            </a:r>
            <a:r>
              <a:rPr lang="nb-NO" sz="2800" dirty="0"/>
              <a:t> </a:t>
            </a:r>
            <a:r>
              <a:rPr lang="nb-NO" sz="2800" dirty="0" err="1"/>
              <a:t>Duty</a:t>
            </a:r>
            <a:r>
              <a:rPr lang="nb-NO" sz="2800" dirty="0"/>
              <a:t> </a:t>
            </a:r>
            <a:r>
              <a:rPr lang="nb-NO" sz="2800" dirty="0" err="1"/>
              <a:t>Cycle</a:t>
            </a:r>
            <a:r>
              <a:rPr lang="nb-NO" sz="2800" dirty="0"/>
              <a:t> by </a:t>
            </a:r>
            <a:r>
              <a:rPr lang="nb-NO" sz="2800" dirty="0" err="1"/>
              <a:t>modifying</a:t>
            </a:r>
            <a:r>
              <a:rPr lang="nb-NO" sz="2800" dirty="0"/>
              <a:t> </a:t>
            </a:r>
            <a:r>
              <a:rPr lang="nb-NO" sz="2800" dirty="0" err="1"/>
              <a:t>the</a:t>
            </a:r>
            <a:r>
              <a:rPr lang="nb-NO" sz="2800" dirty="0"/>
              <a:t> </a:t>
            </a:r>
            <a:r>
              <a:rPr lang="nb-NO" sz="2800" dirty="0" err="1"/>
              <a:t>compare</a:t>
            </a:r>
            <a:r>
              <a:rPr lang="nb-NO" sz="2800" dirty="0"/>
              <a:t> </a:t>
            </a:r>
            <a:r>
              <a:rPr lang="nb-NO" sz="2800" dirty="0" err="1"/>
              <a:t>value</a:t>
            </a:r>
            <a:r>
              <a:rPr lang="nb-NO" sz="2800" dirty="0"/>
              <a:t>.</a:t>
            </a:r>
          </a:p>
          <a:p>
            <a:pPr lvl="0">
              <a:buClr>
                <a:schemeClr val="dk1"/>
              </a:buClr>
            </a:pPr>
            <a:endParaRPr lang="nb-NO" sz="2800" dirty="0"/>
          </a:p>
          <a:p>
            <a:pPr lvl="0">
              <a:buClr>
                <a:schemeClr val="dk1"/>
              </a:buClr>
            </a:pPr>
            <a:r>
              <a:rPr lang="nb-NO" sz="2800" dirty="0" err="1"/>
              <a:t>Example</a:t>
            </a:r>
            <a:r>
              <a:rPr lang="nb-NO" sz="2800" dirty="0"/>
              <a:t>: For </a:t>
            </a:r>
            <a:r>
              <a:rPr lang="nb-NO" sz="2800" dirty="0" err="1"/>
              <a:t>the</a:t>
            </a:r>
            <a:r>
              <a:rPr lang="nb-NO" sz="2800" dirty="0"/>
              <a:t> settings in </a:t>
            </a:r>
            <a:r>
              <a:rPr lang="nb-NO" sz="2800" dirty="0" err="1"/>
              <a:t>the</a:t>
            </a:r>
            <a:r>
              <a:rPr lang="nb-NO" sz="2800" dirty="0"/>
              <a:t> </a:t>
            </a:r>
            <a:r>
              <a:rPr lang="nb-NO" sz="2800" dirty="0" err="1"/>
              <a:t>previous</a:t>
            </a:r>
            <a:r>
              <a:rPr lang="nb-NO" sz="2800" dirty="0"/>
              <a:t> slide, </a:t>
            </a:r>
            <a:r>
              <a:rPr lang="nb-NO" sz="2800" dirty="0" err="1"/>
              <a:t>what</a:t>
            </a:r>
            <a:r>
              <a:rPr lang="nb-NO" sz="2800" dirty="0"/>
              <a:t> </a:t>
            </a:r>
            <a:r>
              <a:rPr lang="nb-NO" sz="2800" dirty="0" err="1"/>
              <a:t>value</a:t>
            </a:r>
            <a:r>
              <a:rPr lang="nb-NO" sz="2800" dirty="0"/>
              <a:t> must </a:t>
            </a:r>
            <a:r>
              <a:rPr lang="nb-NO" sz="2800" dirty="0" err="1"/>
              <a:t>compare</a:t>
            </a:r>
            <a:r>
              <a:rPr lang="nb-NO" sz="2800" dirty="0"/>
              <a:t> be for a </a:t>
            </a:r>
            <a:r>
              <a:rPr lang="nb-NO" sz="2800" dirty="0" err="1"/>
              <a:t>Duty</a:t>
            </a:r>
            <a:r>
              <a:rPr lang="nb-NO" sz="2800" dirty="0"/>
              <a:t> </a:t>
            </a:r>
            <a:r>
              <a:rPr lang="nb-NO" sz="2800" dirty="0" err="1"/>
              <a:t>Cycle</a:t>
            </a:r>
            <a:r>
              <a:rPr lang="nb-NO" sz="2800" dirty="0"/>
              <a:t> </a:t>
            </a:r>
            <a:r>
              <a:rPr lang="nb-NO" sz="2800" dirty="0" err="1"/>
              <a:t>of</a:t>
            </a:r>
            <a:r>
              <a:rPr lang="nb-NO" sz="2800" dirty="0"/>
              <a:t> 50%?</a:t>
            </a:r>
          </a:p>
          <a:p>
            <a:pPr lvl="0">
              <a:buClr>
                <a:schemeClr val="dk1"/>
              </a:buClr>
            </a:pPr>
            <a:endParaRPr lang="nb-NO" sz="2800" dirty="0"/>
          </a:p>
          <a:p>
            <a:pPr lvl="0">
              <a:buClr>
                <a:schemeClr val="dk1"/>
              </a:buClr>
            </a:pPr>
            <a:endParaRPr lang="nb-NO" sz="2800" dirty="0"/>
          </a:p>
          <a:p>
            <a:pPr lvl="0">
              <a:buClr>
                <a:schemeClr val="dk1"/>
              </a:buClr>
            </a:pPr>
            <a:r>
              <a:rPr lang="nb-NO" sz="2800" dirty="0" err="1"/>
              <a:t>Duty</a:t>
            </a:r>
            <a:r>
              <a:rPr lang="nb-NO" sz="2800" dirty="0"/>
              <a:t> </a:t>
            </a:r>
            <a:r>
              <a:rPr lang="nb-NO" sz="2800" dirty="0" err="1"/>
              <a:t>Cycle</a:t>
            </a:r>
            <a:r>
              <a:rPr lang="nb-NO" sz="2800" dirty="0"/>
              <a:t> = </a:t>
            </a:r>
            <a:r>
              <a:rPr lang="nb-NO" sz="2800" dirty="0" err="1"/>
              <a:t>Compare</a:t>
            </a:r>
            <a:r>
              <a:rPr lang="nb-NO" sz="2800" dirty="0"/>
              <a:t> </a:t>
            </a:r>
            <a:r>
              <a:rPr lang="nb-NO" sz="2800" dirty="0" err="1"/>
              <a:t>value</a:t>
            </a:r>
            <a:r>
              <a:rPr lang="nb-NO" sz="2800" dirty="0"/>
              <a:t> / </a:t>
            </a:r>
            <a:r>
              <a:rPr lang="nb-NO" sz="2800" dirty="0" err="1"/>
              <a:t>top</a:t>
            </a:r>
            <a:r>
              <a:rPr lang="nb-NO" sz="2800" dirty="0"/>
              <a:t> </a:t>
            </a:r>
            <a:r>
              <a:rPr lang="nb-NO" sz="2800" dirty="0" err="1"/>
              <a:t>value</a:t>
            </a:r>
            <a:endParaRPr lang="nb-NO" sz="2800" dirty="0"/>
          </a:p>
          <a:p>
            <a:pPr lvl="0">
              <a:buClr>
                <a:schemeClr val="dk1"/>
              </a:buClr>
            </a:pPr>
            <a:endParaRPr lang="nb-NO" sz="2800" dirty="0"/>
          </a:p>
          <a:p>
            <a:pPr lvl="0">
              <a:buClr>
                <a:schemeClr val="dk1"/>
              </a:buClr>
            </a:pPr>
            <a:r>
              <a:rPr lang="nb-NO" sz="2800" dirty="0"/>
              <a:t>For a </a:t>
            </a:r>
            <a:r>
              <a:rPr lang="nb-NO" sz="2800" dirty="0" err="1"/>
              <a:t>duty</a:t>
            </a:r>
            <a:r>
              <a:rPr lang="nb-NO" sz="2800" dirty="0"/>
              <a:t> </a:t>
            </a:r>
            <a:r>
              <a:rPr lang="nb-NO" sz="2800" dirty="0" err="1"/>
              <a:t>cycle</a:t>
            </a:r>
            <a:r>
              <a:rPr lang="nb-NO" sz="2800" dirty="0"/>
              <a:t> </a:t>
            </a:r>
            <a:r>
              <a:rPr lang="nb-NO" sz="2800" dirty="0" err="1"/>
              <a:t>of</a:t>
            </a:r>
            <a:r>
              <a:rPr lang="nb-NO" sz="2800" dirty="0"/>
              <a:t> 50%, </a:t>
            </a:r>
            <a:r>
              <a:rPr lang="nb-NO" sz="2800" dirty="0" err="1"/>
              <a:t>Compare</a:t>
            </a:r>
            <a:r>
              <a:rPr lang="nb-NO" sz="2800" dirty="0"/>
              <a:t> </a:t>
            </a:r>
            <a:r>
              <a:rPr lang="nb-NO" sz="2800" dirty="0" err="1"/>
              <a:t>value</a:t>
            </a:r>
            <a:r>
              <a:rPr lang="nb-NO" sz="2800" dirty="0"/>
              <a:t> = </a:t>
            </a:r>
            <a:r>
              <a:rPr lang="nb-NO" sz="2800" dirty="0" err="1"/>
              <a:t>top</a:t>
            </a:r>
            <a:r>
              <a:rPr lang="nb-NO" sz="2800" dirty="0"/>
              <a:t> </a:t>
            </a:r>
            <a:r>
              <a:rPr lang="nb-NO" sz="2800" dirty="0" err="1"/>
              <a:t>value</a:t>
            </a:r>
            <a:r>
              <a:rPr lang="nb-NO" sz="2800" dirty="0"/>
              <a:t> * 0.5</a:t>
            </a:r>
          </a:p>
          <a:p>
            <a:pPr lvl="0">
              <a:buClr>
                <a:schemeClr val="dk1"/>
              </a:buClr>
            </a:pPr>
            <a:r>
              <a:rPr lang="nb-NO" sz="2800" dirty="0"/>
              <a:t>For a </a:t>
            </a:r>
            <a:r>
              <a:rPr lang="nb-NO" sz="2800" dirty="0" err="1"/>
              <a:t>duty</a:t>
            </a:r>
            <a:r>
              <a:rPr lang="nb-NO" sz="2800" dirty="0"/>
              <a:t> </a:t>
            </a:r>
            <a:r>
              <a:rPr lang="nb-NO" sz="2800" dirty="0" err="1"/>
              <a:t>cycle</a:t>
            </a:r>
            <a:r>
              <a:rPr lang="nb-NO" sz="2800" dirty="0"/>
              <a:t> </a:t>
            </a:r>
            <a:r>
              <a:rPr lang="nb-NO" sz="2800" dirty="0" err="1"/>
              <a:t>of</a:t>
            </a:r>
            <a:r>
              <a:rPr lang="nb-NO" sz="2800" dirty="0"/>
              <a:t> 25%, </a:t>
            </a:r>
            <a:r>
              <a:rPr lang="nb-NO" sz="2800" dirty="0" err="1"/>
              <a:t>Compare</a:t>
            </a:r>
            <a:r>
              <a:rPr lang="nb-NO" sz="2800" dirty="0"/>
              <a:t> </a:t>
            </a:r>
            <a:r>
              <a:rPr lang="nb-NO" sz="2800" dirty="0" err="1"/>
              <a:t>value</a:t>
            </a:r>
            <a:r>
              <a:rPr lang="nb-NO" sz="2800" dirty="0"/>
              <a:t> = </a:t>
            </a:r>
            <a:r>
              <a:rPr lang="nb-NO" sz="2800" dirty="0" err="1"/>
              <a:t>top</a:t>
            </a:r>
            <a:r>
              <a:rPr lang="nb-NO" sz="2800" dirty="0"/>
              <a:t> </a:t>
            </a:r>
            <a:r>
              <a:rPr lang="nb-NO" sz="2800" dirty="0" err="1"/>
              <a:t>value</a:t>
            </a:r>
            <a:r>
              <a:rPr lang="nb-NO" sz="2800" dirty="0"/>
              <a:t> * 0.25</a:t>
            </a:r>
          </a:p>
          <a:p>
            <a:pPr lvl="0">
              <a:buClr>
                <a:schemeClr val="dk1"/>
              </a:buClr>
            </a:pPr>
            <a:r>
              <a:rPr lang="nb-NO" sz="2800" dirty="0" err="1"/>
              <a:t>Etc</a:t>
            </a:r>
            <a:endParaRPr lang="nb-NO" sz="2800" dirty="0"/>
          </a:p>
        </p:txBody>
      </p:sp>
    </p:spTree>
    <p:extLst>
      <p:ext uri="{BB962C8B-B14F-4D97-AF65-F5344CB8AC3E}">
        <p14:creationId xmlns:p14="http://schemas.microsoft.com/office/powerpoint/2010/main" val="167943857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" name="Shape 12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374878" y="90720"/>
            <a:ext cx="3525120" cy="62927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24" name="Shape 124"/>
          <p:cNvCxnSpPr/>
          <p:nvPr/>
        </p:nvCxnSpPr>
        <p:spPr>
          <a:xfrm rot="10800000">
            <a:off x="179999" y="720000"/>
            <a:ext cx="9720000" cy="0"/>
          </a:xfrm>
          <a:prstGeom prst="straightConnector1">
            <a:avLst/>
          </a:prstGeom>
          <a:noFill/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25" name="Shape 125"/>
          <p:cNvSpPr txBox="1"/>
          <p:nvPr/>
        </p:nvSpPr>
        <p:spPr>
          <a:xfrm>
            <a:off x="180000" y="224280"/>
            <a:ext cx="5940000" cy="4957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lang="nb-NO" sz="2800" b="1" dirty="0"/>
              <a:t>Timer/Counter</a:t>
            </a:r>
            <a:endParaRPr lang="no-NO" sz="2800" b="1" i="0" u="none" strike="noStrike" cap="none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7" name="Shape 127"/>
          <p:cNvSpPr txBox="1"/>
          <p:nvPr/>
        </p:nvSpPr>
        <p:spPr>
          <a:xfrm>
            <a:off x="179999" y="1026612"/>
            <a:ext cx="9719999" cy="1920869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t" anchorCtr="0">
            <a:noAutofit/>
          </a:bodyPr>
          <a:lstStyle/>
          <a:p>
            <a:pPr lvl="0">
              <a:buClr>
                <a:schemeClr val="dk1"/>
              </a:buClr>
            </a:pPr>
            <a:r>
              <a:rPr lang="nb-NO" sz="2800" dirty="0" err="1"/>
              <a:t>Typical</a:t>
            </a:r>
            <a:r>
              <a:rPr lang="nb-NO" sz="2800" dirty="0"/>
              <a:t> </a:t>
            </a:r>
            <a:r>
              <a:rPr lang="nb-NO" sz="2800" dirty="0" err="1"/>
              <a:t>setup</a:t>
            </a:r>
            <a:r>
              <a:rPr lang="nb-NO" sz="2800" dirty="0"/>
              <a:t>:</a:t>
            </a:r>
          </a:p>
          <a:p>
            <a:pPr lvl="0">
              <a:buClr>
                <a:schemeClr val="dk1"/>
              </a:buClr>
            </a:pPr>
            <a:r>
              <a:rPr lang="nb-NO" sz="2800" dirty="0"/>
              <a:t>- Set WO pins as output			(</a:t>
            </a:r>
            <a:r>
              <a:rPr lang="nb-NO" sz="2800" dirty="0" err="1"/>
              <a:t>portx.dir</a:t>
            </a:r>
            <a:r>
              <a:rPr lang="nb-NO" sz="2800" dirty="0"/>
              <a:t>-register)</a:t>
            </a:r>
          </a:p>
          <a:p>
            <a:pPr lvl="0">
              <a:buClr>
                <a:schemeClr val="dk1"/>
              </a:buClr>
            </a:pPr>
            <a:r>
              <a:rPr lang="nb-NO" sz="2800" dirty="0"/>
              <a:t>- </a:t>
            </a:r>
            <a:r>
              <a:rPr lang="nb-NO" sz="2800" dirty="0" err="1"/>
              <a:t>Enable</a:t>
            </a:r>
            <a:r>
              <a:rPr lang="nb-NO" sz="2800" dirty="0"/>
              <a:t> timer 				(</a:t>
            </a:r>
            <a:r>
              <a:rPr lang="nb-NO" sz="2800" dirty="0" err="1"/>
              <a:t>ctrl</a:t>
            </a:r>
            <a:r>
              <a:rPr lang="nb-NO" sz="2800" dirty="0"/>
              <a:t>-registers)</a:t>
            </a:r>
            <a:br>
              <a:rPr lang="nb-NO" sz="2800" dirty="0"/>
            </a:br>
            <a:r>
              <a:rPr lang="nb-NO" sz="2800" dirty="0"/>
              <a:t>- Select timer mode 			(</a:t>
            </a:r>
            <a:r>
              <a:rPr lang="nb-NO" sz="2800" dirty="0" err="1"/>
              <a:t>ctrl</a:t>
            </a:r>
            <a:r>
              <a:rPr lang="nb-NO" sz="2800" dirty="0"/>
              <a:t>-registers)</a:t>
            </a:r>
          </a:p>
          <a:p>
            <a:pPr lvl="0">
              <a:buClr>
                <a:schemeClr val="dk1"/>
              </a:buClr>
            </a:pPr>
            <a:r>
              <a:rPr lang="nb-NO" sz="2800" dirty="0"/>
              <a:t>- Select </a:t>
            </a:r>
            <a:r>
              <a:rPr lang="nb-NO" sz="2800" dirty="0" err="1"/>
              <a:t>prescaling</a:t>
            </a:r>
            <a:r>
              <a:rPr lang="nb-NO" sz="2800" dirty="0"/>
              <a:t> </a:t>
            </a:r>
            <a:r>
              <a:rPr lang="nb-NO" sz="2800" dirty="0" err="1"/>
              <a:t>factor</a:t>
            </a:r>
            <a:r>
              <a:rPr lang="nb-NO" sz="2800" dirty="0"/>
              <a:t> 			(</a:t>
            </a:r>
            <a:r>
              <a:rPr lang="nb-NO" sz="2800" dirty="0" err="1"/>
              <a:t>ctrl</a:t>
            </a:r>
            <a:r>
              <a:rPr lang="nb-NO" sz="2800" dirty="0"/>
              <a:t>-registers)</a:t>
            </a:r>
          </a:p>
          <a:p>
            <a:pPr lvl="0">
              <a:buClr>
                <a:schemeClr val="dk1"/>
              </a:buClr>
            </a:pPr>
            <a:r>
              <a:rPr lang="nb-NO" sz="2800" dirty="0"/>
              <a:t>- Select </a:t>
            </a:r>
            <a:r>
              <a:rPr lang="nb-NO" sz="2800" dirty="0" err="1"/>
              <a:t>top</a:t>
            </a:r>
            <a:r>
              <a:rPr lang="nb-NO" sz="2800" dirty="0"/>
              <a:t> </a:t>
            </a:r>
            <a:r>
              <a:rPr lang="nb-NO" sz="2800" dirty="0" err="1"/>
              <a:t>value</a:t>
            </a:r>
            <a:r>
              <a:rPr lang="nb-NO" sz="2800" dirty="0"/>
              <a:t> (</a:t>
            </a:r>
            <a:r>
              <a:rPr lang="nb-NO" sz="2800" dirty="0" err="1"/>
              <a:t>if</a:t>
            </a:r>
            <a:r>
              <a:rPr lang="nb-NO" sz="2800" dirty="0"/>
              <a:t> </a:t>
            </a:r>
            <a:r>
              <a:rPr lang="nb-NO" sz="2800" dirty="0" err="1"/>
              <a:t>aplicable</a:t>
            </a:r>
            <a:r>
              <a:rPr lang="nb-NO" sz="2800" dirty="0"/>
              <a:t>) 		(per registers)</a:t>
            </a:r>
          </a:p>
          <a:p>
            <a:pPr lvl="0">
              <a:buClr>
                <a:schemeClr val="dk1"/>
              </a:buClr>
            </a:pPr>
            <a:r>
              <a:rPr lang="nb-NO" sz="2800" dirty="0"/>
              <a:t>- Select </a:t>
            </a:r>
            <a:r>
              <a:rPr lang="nb-NO" sz="2800" dirty="0" err="1"/>
              <a:t>compare</a:t>
            </a:r>
            <a:r>
              <a:rPr lang="nb-NO" sz="2800" dirty="0"/>
              <a:t> </a:t>
            </a:r>
            <a:r>
              <a:rPr lang="nb-NO" sz="2800" dirty="0" err="1"/>
              <a:t>value</a:t>
            </a:r>
            <a:r>
              <a:rPr lang="nb-NO" sz="2800" dirty="0"/>
              <a:t> (</a:t>
            </a:r>
            <a:r>
              <a:rPr lang="nb-NO" sz="2800" dirty="0" err="1"/>
              <a:t>if</a:t>
            </a:r>
            <a:r>
              <a:rPr lang="nb-NO" sz="2800" dirty="0"/>
              <a:t> </a:t>
            </a:r>
            <a:r>
              <a:rPr lang="nb-NO" sz="2800" dirty="0" err="1"/>
              <a:t>applicable</a:t>
            </a:r>
            <a:r>
              <a:rPr lang="nb-NO" sz="2800" dirty="0"/>
              <a:t>)	(comp registers)</a:t>
            </a:r>
          </a:p>
          <a:p>
            <a:pPr lvl="0">
              <a:buClr>
                <a:schemeClr val="dk1"/>
              </a:buClr>
            </a:pPr>
            <a:r>
              <a:rPr lang="nb-NO" sz="2800" dirty="0"/>
              <a:t>- </a:t>
            </a:r>
            <a:r>
              <a:rPr lang="nb-NO" sz="2800" dirty="0" err="1"/>
              <a:t>Enable</a:t>
            </a:r>
            <a:r>
              <a:rPr lang="nb-NO" sz="2800" dirty="0"/>
              <a:t> </a:t>
            </a:r>
            <a:r>
              <a:rPr lang="nb-NO" sz="2800" dirty="0" err="1"/>
              <a:t>compare</a:t>
            </a:r>
            <a:r>
              <a:rPr lang="nb-NO" sz="2800" dirty="0"/>
              <a:t> match			(</a:t>
            </a:r>
            <a:r>
              <a:rPr lang="nb-NO" sz="2800" dirty="0" err="1"/>
              <a:t>ctrl</a:t>
            </a:r>
            <a:r>
              <a:rPr lang="nb-NO" sz="2800" dirty="0"/>
              <a:t>-registers)</a:t>
            </a:r>
          </a:p>
          <a:p>
            <a:pPr lvl="0">
              <a:buClr>
                <a:schemeClr val="dk1"/>
              </a:buClr>
            </a:pPr>
            <a:r>
              <a:rPr lang="nb-NO" sz="2800" dirty="0"/>
              <a:t>- </a:t>
            </a:r>
            <a:r>
              <a:rPr lang="nb-NO" sz="2800" dirty="0" err="1"/>
              <a:t>Implement</a:t>
            </a:r>
            <a:r>
              <a:rPr lang="nb-NO" sz="2800" dirty="0"/>
              <a:t> ISR	(</a:t>
            </a:r>
            <a:r>
              <a:rPr lang="nb-NO" sz="2800" dirty="0" err="1"/>
              <a:t>if</a:t>
            </a:r>
            <a:r>
              <a:rPr lang="nb-NO" sz="2800" dirty="0"/>
              <a:t> </a:t>
            </a:r>
            <a:r>
              <a:rPr lang="nb-NO" sz="2800" dirty="0" err="1"/>
              <a:t>applicable</a:t>
            </a:r>
            <a:r>
              <a:rPr lang="nb-NO" sz="2800" dirty="0"/>
              <a:t>)</a:t>
            </a:r>
          </a:p>
          <a:p>
            <a:pPr lvl="0">
              <a:buClr>
                <a:schemeClr val="dk1"/>
              </a:buClr>
            </a:pPr>
            <a:r>
              <a:rPr lang="nb-NO" sz="2800" dirty="0"/>
              <a:t>- </a:t>
            </a:r>
            <a:r>
              <a:rPr lang="nb-NO" sz="2800" dirty="0" err="1"/>
              <a:t>Enable</a:t>
            </a:r>
            <a:r>
              <a:rPr lang="nb-NO" sz="2800" dirty="0"/>
              <a:t> </a:t>
            </a:r>
            <a:r>
              <a:rPr lang="nb-NO" sz="2800" dirty="0" err="1"/>
              <a:t>interrupt</a:t>
            </a:r>
            <a:r>
              <a:rPr lang="nb-NO" sz="2800" dirty="0"/>
              <a:t>	 (</a:t>
            </a:r>
            <a:r>
              <a:rPr lang="nb-NO" sz="2800" dirty="0" err="1"/>
              <a:t>if</a:t>
            </a:r>
            <a:r>
              <a:rPr lang="nb-NO" sz="2800" dirty="0"/>
              <a:t> </a:t>
            </a:r>
            <a:r>
              <a:rPr lang="nb-NO" sz="2800" dirty="0" err="1"/>
              <a:t>applicable</a:t>
            </a:r>
            <a:r>
              <a:rPr lang="nb-NO" sz="2800" dirty="0"/>
              <a:t>)	(</a:t>
            </a:r>
            <a:r>
              <a:rPr lang="nb-NO" sz="2800" dirty="0" err="1"/>
              <a:t>intctrl</a:t>
            </a:r>
            <a:r>
              <a:rPr lang="nb-NO" sz="2800" dirty="0"/>
              <a:t>-registers)</a:t>
            </a:r>
          </a:p>
          <a:p>
            <a:pPr lvl="0">
              <a:buClr>
                <a:schemeClr val="dk1"/>
              </a:buClr>
            </a:pPr>
            <a:r>
              <a:rPr lang="nb-NO" sz="2800" dirty="0"/>
              <a:t>- </a:t>
            </a:r>
            <a:r>
              <a:rPr lang="nb-NO" sz="2800" dirty="0" err="1"/>
              <a:t>Enable</a:t>
            </a:r>
            <a:r>
              <a:rPr lang="nb-NO" sz="2800" dirty="0"/>
              <a:t> global </a:t>
            </a:r>
            <a:r>
              <a:rPr lang="nb-NO" sz="2800" dirty="0" err="1"/>
              <a:t>interrupts</a:t>
            </a:r>
            <a:r>
              <a:rPr lang="nb-NO" sz="2800" dirty="0"/>
              <a:t>			( sei() )</a:t>
            </a:r>
          </a:p>
          <a:p>
            <a:pPr lvl="0">
              <a:buClr>
                <a:schemeClr val="dk1"/>
              </a:buClr>
            </a:pPr>
            <a:endParaRPr lang="nb-NO" sz="2800" dirty="0"/>
          </a:p>
        </p:txBody>
      </p:sp>
    </p:spTree>
    <p:extLst>
      <p:ext uri="{BB962C8B-B14F-4D97-AF65-F5344CB8AC3E}">
        <p14:creationId xmlns:p14="http://schemas.microsoft.com/office/powerpoint/2010/main" val="332587757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" name="Shape 12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374878" y="90720"/>
            <a:ext cx="3525120" cy="62927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24" name="Shape 124"/>
          <p:cNvCxnSpPr/>
          <p:nvPr/>
        </p:nvCxnSpPr>
        <p:spPr>
          <a:xfrm rot="10800000">
            <a:off x="179999" y="720000"/>
            <a:ext cx="9720000" cy="0"/>
          </a:xfrm>
          <a:prstGeom prst="straightConnector1">
            <a:avLst/>
          </a:prstGeom>
          <a:noFill/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25" name="Shape 125"/>
          <p:cNvSpPr txBox="1"/>
          <p:nvPr/>
        </p:nvSpPr>
        <p:spPr>
          <a:xfrm>
            <a:off x="180000" y="224280"/>
            <a:ext cx="5940000" cy="4957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lang="nb-NO" sz="2800" b="1" dirty="0"/>
              <a:t>Timer/Counter</a:t>
            </a:r>
            <a:endParaRPr lang="no-NO" sz="2800" b="1" i="0" u="none" strike="noStrike" cap="none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7" name="Shape 127"/>
          <p:cNvSpPr txBox="1"/>
          <p:nvPr/>
        </p:nvSpPr>
        <p:spPr>
          <a:xfrm>
            <a:off x="179999" y="1026612"/>
            <a:ext cx="9719999" cy="1920869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t" anchorCtr="0">
            <a:noAutofit/>
          </a:bodyPr>
          <a:lstStyle/>
          <a:p>
            <a:pPr lvl="0">
              <a:buClr>
                <a:schemeClr val="dk1"/>
              </a:buClr>
            </a:pPr>
            <a:r>
              <a:rPr lang="nb-NO" sz="2800" dirty="0"/>
              <a:t>Note </a:t>
            </a:r>
            <a:r>
              <a:rPr lang="nb-NO" sz="2800" dirty="0" err="1"/>
              <a:t>about</a:t>
            </a:r>
            <a:r>
              <a:rPr lang="nb-NO" sz="2800" dirty="0"/>
              <a:t> </a:t>
            </a:r>
            <a:r>
              <a:rPr lang="nb-NO" sz="2800" dirty="0" err="1"/>
              <a:t>inverted</a:t>
            </a:r>
            <a:r>
              <a:rPr lang="nb-NO" sz="2800" dirty="0"/>
              <a:t> </a:t>
            </a:r>
            <a:r>
              <a:rPr lang="nb-NO" sz="2800" dirty="0" err="1"/>
              <a:t>LEDs</a:t>
            </a:r>
            <a:r>
              <a:rPr lang="nb-NO" sz="2800" dirty="0"/>
              <a:t>:</a:t>
            </a:r>
          </a:p>
          <a:p>
            <a:pPr lvl="0">
              <a:buClr>
                <a:schemeClr val="dk1"/>
              </a:buClr>
            </a:pPr>
            <a:endParaRPr lang="nb-NO" sz="2800" dirty="0"/>
          </a:p>
          <a:p>
            <a:pPr lvl="0">
              <a:buClr>
                <a:schemeClr val="dk1"/>
              </a:buClr>
            </a:pPr>
            <a:r>
              <a:rPr lang="nb-NO" sz="2800" dirty="0" err="1"/>
              <a:t>Since</a:t>
            </a:r>
            <a:r>
              <a:rPr lang="nb-NO" sz="2800" dirty="0"/>
              <a:t> </a:t>
            </a:r>
            <a:r>
              <a:rPr lang="nb-NO" sz="2800" dirty="0" err="1"/>
              <a:t>the</a:t>
            </a:r>
            <a:r>
              <a:rPr lang="nb-NO" sz="2800" dirty="0"/>
              <a:t> </a:t>
            </a:r>
            <a:r>
              <a:rPr lang="nb-NO" sz="2800" dirty="0" err="1"/>
              <a:t>LEDs</a:t>
            </a:r>
            <a:r>
              <a:rPr lang="nb-NO" sz="2800" dirty="0"/>
              <a:t> </a:t>
            </a:r>
            <a:r>
              <a:rPr lang="nb-NO" sz="2800" dirty="0" err="1"/>
              <a:t>on</a:t>
            </a:r>
            <a:r>
              <a:rPr lang="nb-NO" sz="2800" dirty="0"/>
              <a:t> </a:t>
            </a:r>
            <a:r>
              <a:rPr lang="nb-NO" sz="2800" dirty="0" err="1"/>
              <a:t>the</a:t>
            </a:r>
            <a:r>
              <a:rPr lang="nb-NO" sz="2800" dirty="0"/>
              <a:t> </a:t>
            </a:r>
            <a:r>
              <a:rPr lang="nb-NO" sz="2800" dirty="0" err="1"/>
              <a:t>board</a:t>
            </a:r>
            <a:r>
              <a:rPr lang="nb-NO" sz="2800" dirty="0"/>
              <a:t> </a:t>
            </a:r>
            <a:r>
              <a:rPr lang="nb-NO" sz="2800" dirty="0" err="1"/>
              <a:t>are</a:t>
            </a:r>
            <a:r>
              <a:rPr lang="nb-NO" sz="2800" dirty="0"/>
              <a:t> </a:t>
            </a:r>
            <a:r>
              <a:rPr lang="nb-NO" sz="2800" dirty="0" err="1"/>
              <a:t>active</a:t>
            </a:r>
            <a:r>
              <a:rPr lang="nb-NO" sz="2800" dirty="0"/>
              <a:t> LOW, </a:t>
            </a:r>
            <a:r>
              <a:rPr lang="nb-NO" sz="2800" dirty="0" err="1"/>
              <a:t>you</a:t>
            </a:r>
            <a:r>
              <a:rPr lang="nb-NO" sz="2800" dirty="0"/>
              <a:t> </a:t>
            </a:r>
            <a:r>
              <a:rPr lang="nb-NO" sz="2800" dirty="0" err="1"/>
              <a:t>need</a:t>
            </a:r>
            <a:r>
              <a:rPr lang="nb-NO" sz="2800" dirty="0"/>
              <a:t> to </a:t>
            </a:r>
            <a:r>
              <a:rPr lang="nb-NO" sz="2800" dirty="0" err="1"/>
              <a:t>invert</a:t>
            </a:r>
            <a:r>
              <a:rPr lang="nb-NO" sz="2800" dirty="0"/>
              <a:t> </a:t>
            </a:r>
            <a:r>
              <a:rPr lang="nb-NO" sz="2800" dirty="0" err="1"/>
              <a:t>the</a:t>
            </a:r>
            <a:r>
              <a:rPr lang="nb-NO" sz="2800" dirty="0"/>
              <a:t> </a:t>
            </a:r>
            <a:r>
              <a:rPr lang="nb-NO" sz="2800" dirty="0" err="1"/>
              <a:t>phase</a:t>
            </a:r>
            <a:r>
              <a:rPr lang="nb-NO" sz="2800" dirty="0"/>
              <a:t> </a:t>
            </a:r>
            <a:r>
              <a:rPr lang="nb-NO" sz="2800" dirty="0" err="1"/>
              <a:t>of</a:t>
            </a:r>
            <a:r>
              <a:rPr lang="nb-NO" sz="2800" dirty="0"/>
              <a:t> </a:t>
            </a:r>
            <a:r>
              <a:rPr lang="nb-NO" sz="2800" dirty="0" err="1"/>
              <a:t>the</a:t>
            </a:r>
            <a:r>
              <a:rPr lang="nb-NO" sz="2800" dirty="0"/>
              <a:t> PWM in </a:t>
            </a:r>
            <a:r>
              <a:rPr lang="nb-NO" sz="2800" dirty="0" err="1"/>
              <a:t>one</a:t>
            </a:r>
            <a:r>
              <a:rPr lang="nb-NO" sz="2800" dirty="0"/>
              <a:t> </a:t>
            </a:r>
            <a:r>
              <a:rPr lang="nb-NO" sz="2800" dirty="0" err="1"/>
              <a:t>of</a:t>
            </a:r>
            <a:r>
              <a:rPr lang="nb-NO" sz="2800" dirty="0"/>
              <a:t> </a:t>
            </a:r>
            <a:r>
              <a:rPr lang="nb-NO" sz="2800" dirty="0" err="1"/>
              <a:t>two</a:t>
            </a:r>
            <a:r>
              <a:rPr lang="nb-NO" sz="2800" dirty="0"/>
              <a:t> </a:t>
            </a:r>
            <a:r>
              <a:rPr lang="nb-NO" sz="2800" dirty="0" err="1"/>
              <a:t>possible</a:t>
            </a:r>
            <a:r>
              <a:rPr lang="nb-NO" sz="2800" dirty="0"/>
              <a:t> </a:t>
            </a:r>
            <a:r>
              <a:rPr lang="nb-NO" sz="2800" dirty="0" err="1"/>
              <a:t>ways</a:t>
            </a:r>
            <a:r>
              <a:rPr lang="nb-NO" sz="2800" dirty="0"/>
              <a:t>:</a:t>
            </a:r>
          </a:p>
          <a:p>
            <a:pPr lvl="0">
              <a:buClr>
                <a:schemeClr val="dk1"/>
              </a:buClr>
            </a:pPr>
            <a:endParaRPr lang="nb-NO" sz="2800" dirty="0"/>
          </a:p>
          <a:p>
            <a:pPr lvl="0">
              <a:buClr>
                <a:schemeClr val="dk1"/>
              </a:buClr>
            </a:pPr>
            <a:r>
              <a:rPr lang="nb-NO" sz="2800" dirty="0"/>
              <a:t>1) </a:t>
            </a:r>
            <a:r>
              <a:rPr lang="nb-NO" sz="2800" dirty="0" err="1"/>
              <a:t>Invert</a:t>
            </a:r>
            <a:r>
              <a:rPr lang="nb-NO" sz="2800" dirty="0"/>
              <a:t> </a:t>
            </a:r>
            <a:r>
              <a:rPr lang="nb-NO" sz="2800" dirty="0" err="1"/>
              <a:t>the</a:t>
            </a:r>
            <a:r>
              <a:rPr lang="nb-NO" sz="2800" dirty="0"/>
              <a:t> output pins </a:t>
            </a:r>
            <a:r>
              <a:rPr lang="nb-NO" sz="2800" dirty="0" err="1"/>
              <a:t>directly</a:t>
            </a:r>
            <a:r>
              <a:rPr lang="nb-NO" sz="2800" dirty="0"/>
              <a:t> in </a:t>
            </a:r>
            <a:r>
              <a:rPr lang="nb-NO" sz="2800" dirty="0" err="1"/>
              <a:t>the</a:t>
            </a:r>
            <a:r>
              <a:rPr lang="nb-NO" sz="2800" dirty="0"/>
              <a:t> PORT </a:t>
            </a:r>
            <a:r>
              <a:rPr lang="nb-NO" sz="2800" dirty="0" err="1"/>
              <a:t>module</a:t>
            </a:r>
            <a:endParaRPr lang="nb-NO" sz="2800" dirty="0"/>
          </a:p>
          <a:p>
            <a:pPr lvl="0">
              <a:buClr>
                <a:schemeClr val="dk1"/>
              </a:buClr>
            </a:pPr>
            <a:r>
              <a:rPr lang="nb-NO" sz="2800" dirty="0"/>
              <a:t>2) </a:t>
            </a:r>
            <a:r>
              <a:rPr lang="nb-NO" sz="2800" dirty="0" err="1"/>
              <a:t>Invert</a:t>
            </a:r>
            <a:r>
              <a:rPr lang="nb-NO" sz="2800" dirty="0"/>
              <a:t> </a:t>
            </a:r>
            <a:r>
              <a:rPr lang="nb-NO" sz="2800" dirty="0" err="1"/>
              <a:t>the</a:t>
            </a:r>
            <a:r>
              <a:rPr lang="nb-NO" sz="2800" dirty="0"/>
              <a:t> </a:t>
            </a:r>
            <a:r>
              <a:rPr lang="nb-NO" sz="2800" dirty="0" err="1"/>
              <a:t>value</a:t>
            </a:r>
            <a:r>
              <a:rPr lang="nb-NO" sz="2800" dirty="0"/>
              <a:t> in </a:t>
            </a:r>
            <a:r>
              <a:rPr lang="nb-NO" sz="2800" dirty="0" err="1"/>
              <a:t>the</a:t>
            </a:r>
            <a:r>
              <a:rPr lang="nb-NO" sz="2800" dirty="0"/>
              <a:t> </a:t>
            </a:r>
            <a:r>
              <a:rPr lang="nb-NO" sz="2800" dirty="0" err="1"/>
              <a:t>compare</a:t>
            </a:r>
            <a:r>
              <a:rPr lang="nb-NO" sz="2800" dirty="0"/>
              <a:t> register like so:</a:t>
            </a:r>
          </a:p>
          <a:p>
            <a:pPr lvl="0">
              <a:buClr>
                <a:schemeClr val="dk1"/>
              </a:buClr>
            </a:pPr>
            <a:r>
              <a:rPr lang="nb-NO" sz="2800" dirty="0"/>
              <a:t> 	</a:t>
            </a:r>
            <a:r>
              <a:rPr lang="nb-NO" sz="2800" dirty="0" err="1"/>
              <a:t>InvertedCompareVal</a:t>
            </a:r>
            <a:r>
              <a:rPr lang="nb-NO" sz="2800" dirty="0"/>
              <a:t> = TOP – </a:t>
            </a:r>
            <a:r>
              <a:rPr lang="nb-NO" sz="2800" dirty="0" err="1"/>
              <a:t>regularCompareVal</a:t>
            </a:r>
            <a:endParaRPr lang="nb-NO" sz="2800" dirty="0"/>
          </a:p>
          <a:p>
            <a:pPr lvl="0">
              <a:buClr>
                <a:schemeClr val="dk1"/>
              </a:buClr>
            </a:pPr>
            <a:endParaRPr lang="nb-NO" sz="2800" dirty="0"/>
          </a:p>
          <a:p>
            <a:pPr lvl="0">
              <a:buClr>
                <a:schemeClr val="dk1"/>
              </a:buClr>
            </a:pPr>
            <a:r>
              <a:rPr lang="nb-NO" sz="2800" dirty="0"/>
              <a:t>In </a:t>
            </a:r>
            <a:r>
              <a:rPr lang="nb-NO" sz="2800" dirty="0" err="1"/>
              <a:t>other</a:t>
            </a:r>
            <a:r>
              <a:rPr lang="nb-NO" sz="2800" dirty="0"/>
              <a:t> </a:t>
            </a:r>
            <a:r>
              <a:rPr lang="nb-NO" sz="2800" dirty="0" err="1"/>
              <a:t>words</a:t>
            </a:r>
            <a:r>
              <a:rPr lang="nb-NO" sz="2800" dirty="0"/>
              <a:t>, for </a:t>
            </a:r>
            <a:r>
              <a:rPr lang="nb-NO" sz="2800" dirty="0" err="1"/>
              <a:t>option</a:t>
            </a:r>
            <a:r>
              <a:rPr lang="nb-NO" sz="2800" dirty="0"/>
              <a:t> 2: </a:t>
            </a:r>
            <a:br>
              <a:rPr lang="nb-NO" sz="2800" dirty="0"/>
            </a:br>
            <a:r>
              <a:rPr lang="nb-NO" sz="2800" dirty="0" err="1"/>
              <a:t>CompareVal</a:t>
            </a:r>
            <a:r>
              <a:rPr lang="nb-NO" sz="2800" dirty="0"/>
              <a:t> = TOP 	=&gt; </a:t>
            </a:r>
            <a:r>
              <a:rPr lang="nb-NO" sz="2800" dirty="0" err="1"/>
              <a:t>LEDs</a:t>
            </a:r>
            <a:r>
              <a:rPr lang="nb-NO" sz="2800" dirty="0"/>
              <a:t> </a:t>
            </a:r>
            <a:r>
              <a:rPr lang="nb-NO" sz="2800" dirty="0" err="1"/>
              <a:t>off</a:t>
            </a:r>
            <a:endParaRPr lang="nb-NO" sz="2800" dirty="0"/>
          </a:p>
          <a:p>
            <a:pPr lvl="0">
              <a:buClr>
                <a:schemeClr val="dk1"/>
              </a:buClr>
            </a:pPr>
            <a:r>
              <a:rPr lang="nb-NO" sz="2800" dirty="0" err="1"/>
              <a:t>CompareVal</a:t>
            </a:r>
            <a:r>
              <a:rPr lang="nb-NO" sz="2800" dirty="0"/>
              <a:t> = 0		=&gt; </a:t>
            </a:r>
            <a:r>
              <a:rPr lang="nb-NO" sz="2800" dirty="0" err="1"/>
              <a:t>LEDs</a:t>
            </a:r>
            <a:r>
              <a:rPr lang="nb-NO" sz="2800" dirty="0"/>
              <a:t> </a:t>
            </a:r>
            <a:r>
              <a:rPr lang="nb-NO" sz="2800" dirty="0" err="1"/>
              <a:t>max</a:t>
            </a:r>
            <a:r>
              <a:rPr lang="nb-NO" sz="2800" dirty="0"/>
              <a:t> </a:t>
            </a:r>
            <a:r>
              <a:rPr lang="nb-NO" sz="2800" dirty="0" err="1"/>
              <a:t>on</a:t>
            </a:r>
            <a:r>
              <a:rPr lang="nb-NO" sz="2800" dirty="0"/>
              <a:t> </a:t>
            </a:r>
          </a:p>
          <a:p>
            <a:pPr lvl="0">
              <a:buClr>
                <a:schemeClr val="dk1"/>
              </a:buClr>
            </a:pPr>
            <a:endParaRPr lang="nb-NO" sz="2800" dirty="0"/>
          </a:p>
          <a:p>
            <a:pPr lvl="0">
              <a:buClr>
                <a:schemeClr val="dk1"/>
              </a:buClr>
            </a:pPr>
            <a:endParaRPr lang="nb-NO" sz="2800" dirty="0"/>
          </a:p>
        </p:txBody>
      </p:sp>
    </p:spTree>
    <p:extLst>
      <p:ext uri="{BB962C8B-B14F-4D97-AF65-F5344CB8AC3E}">
        <p14:creationId xmlns:p14="http://schemas.microsoft.com/office/powerpoint/2010/main" val="416242567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" name="Shape 22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374880" y="90720"/>
            <a:ext cx="3525120" cy="629279"/>
          </a:xfrm>
          <a:prstGeom prst="rect">
            <a:avLst/>
          </a:prstGeom>
          <a:noFill/>
          <a:ln>
            <a:noFill/>
          </a:ln>
        </p:spPr>
      </p:pic>
      <p:sp>
        <p:nvSpPr>
          <p:cNvPr id="226" name="Shape 226"/>
          <p:cNvSpPr/>
          <p:nvPr/>
        </p:nvSpPr>
        <p:spPr>
          <a:xfrm flipH="1">
            <a:off x="179999" y="720000"/>
            <a:ext cx="9720000" cy="35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280000" y="210000"/>
                </a:moveTo>
                <a:lnTo>
                  <a:pt x="400000" y="330000"/>
                </a:lnTo>
              </a:path>
            </a:pathLst>
          </a:custGeom>
          <a:noFill/>
          <a:ln w="9525" cap="flat" cmpd="sng">
            <a:solidFill>
              <a:srgbClr val="FFFFFF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227" name="Shape 227"/>
          <p:cNvSpPr txBox="1"/>
          <p:nvPr/>
        </p:nvSpPr>
        <p:spPr>
          <a:xfrm>
            <a:off x="408804" y="242640"/>
            <a:ext cx="7920000" cy="477359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lang="no-NO" sz="2600" b="1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Analog-to-digital converter (ADC)</a:t>
            </a:r>
          </a:p>
        </p:txBody>
      </p:sp>
      <p:sp>
        <p:nvSpPr>
          <p:cNvPr id="228" name="Shape 228"/>
          <p:cNvSpPr txBox="1"/>
          <p:nvPr/>
        </p:nvSpPr>
        <p:spPr>
          <a:xfrm>
            <a:off x="256482" y="2007540"/>
            <a:ext cx="9359999" cy="42519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t" anchorCtr="0">
            <a:noAutofit/>
          </a:bodyPr>
          <a:lstStyle/>
          <a:p>
            <a:pPr marL="457200" lvl="2" indent="-457200">
              <a:buSzPct val="150000"/>
              <a:buFont typeface="Arial" panose="020B0604020202020204" pitchFamily="34" charset="0"/>
              <a:buChar char="•"/>
            </a:pPr>
            <a:r>
              <a:rPr lang="en-US" sz="28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 	</a:t>
            </a:r>
            <a:r>
              <a:rPr lang="no-NO" sz="28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Converts an analog, continuous, signal into discrete </a:t>
            </a:r>
            <a:r>
              <a:rPr lang="en-US" sz="28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         	</a:t>
            </a:r>
            <a:r>
              <a:rPr lang="no-NO" sz="28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representation</a:t>
            </a:r>
            <a:r>
              <a:rPr lang="en-US" sz="28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lang="no-NO" sz="2800" b="0" i="0" u="none" strike="noStrike" cap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3" indent="-457200">
              <a:buSzPct val="150000"/>
              <a:buFont typeface="Arial" panose="020B0604020202020204" pitchFamily="34" charset="0"/>
              <a:buChar char="•"/>
            </a:pPr>
            <a:r>
              <a:rPr lang="en-US" sz="28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	</a:t>
            </a:r>
            <a:r>
              <a:rPr lang="no-NO" sz="28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Both continuous time and voltage are converted into </a:t>
            </a:r>
            <a:r>
              <a:rPr lang="en-US" sz="28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r>
              <a:rPr lang="en-US" sz="2800" dirty="0">
                <a:solidFill>
                  <a:schemeClr val="tx1"/>
                </a:solidFill>
              </a:rPr>
              <a:t>	</a:t>
            </a:r>
            <a:r>
              <a:rPr lang="no-NO" sz="28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discrete values in a conversion</a:t>
            </a:r>
            <a:r>
              <a:rPr lang="en-US" sz="28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lang="no-NO" sz="2800" b="0" i="0" u="none" strike="noStrike" cap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buSzPct val="150000"/>
              <a:buFont typeface="Arial" panose="020B0604020202020204" pitchFamily="34" charset="0"/>
              <a:buChar char="•"/>
            </a:pPr>
            <a:r>
              <a:rPr lang="en-US" sz="28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	</a:t>
            </a:r>
            <a:r>
              <a:rPr lang="no-NO" sz="28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Resolution measured in bits (eq. 10 bits)</a:t>
            </a:r>
          </a:p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buSzPct val="150000"/>
              <a:buFont typeface="Arial" panose="020B0604020202020204" pitchFamily="34" charset="0"/>
              <a:buChar char="•"/>
            </a:pPr>
            <a:r>
              <a:rPr lang="en-US" sz="28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	</a:t>
            </a:r>
            <a:r>
              <a:rPr lang="no-NO" sz="28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Sampl</a:t>
            </a:r>
            <a:r>
              <a:rPr lang="en-US" sz="2800" b="0" i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ing</a:t>
            </a:r>
            <a:r>
              <a:rPr lang="en-US" sz="28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no-NO" sz="28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rate (or sampl</a:t>
            </a:r>
            <a:r>
              <a:rPr lang="en-US" sz="2800" b="0" i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ing</a:t>
            </a:r>
            <a:r>
              <a:rPr lang="no-NO" sz="28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frequency) determines </a:t>
            </a:r>
            <a:r>
              <a:rPr lang="en-US" sz="28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no-NO" sz="28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the rate at which values are converted</a:t>
            </a:r>
            <a:r>
              <a:rPr lang="en-US" sz="28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lang="no-NO" sz="2800" b="0" i="0" u="none" strike="noStrike" cap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buSzPct val="150000"/>
              <a:buFont typeface="Arial" panose="020B0604020202020204" pitchFamily="34" charset="0"/>
              <a:buChar char="•"/>
            </a:pPr>
            <a:r>
              <a:rPr lang="en-US" sz="28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	</a:t>
            </a:r>
            <a:r>
              <a:rPr lang="no-NO" sz="28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Nyquist theorem states that the sample frequency </a:t>
            </a:r>
            <a:r>
              <a:rPr lang="en-US" sz="28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no-NO" sz="28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has to be twice that of the highest frequency in the </a:t>
            </a:r>
            <a:r>
              <a:rPr lang="en-US" sz="28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	</a:t>
            </a:r>
            <a:r>
              <a:rPr lang="no-NO" sz="28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sampled signal (Fs &gt;= 2* Fsig)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4" name="Shape 23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374880" y="90720"/>
            <a:ext cx="3525120" cy="629279"/>
          </a:xfrm>
          <a:prstGeom prst="rect">
            <a:avLst/>
          </a:prstGeom>
          <a:noFill/>
          <a:ln>
            <a:noFill/>
          </a:ln>
        </p:spPr>
      </p:pic>
      <p:sp>
        <p:nvSpPr>
          <p:cNvPr id="235" name="Shape 235"/>
          <p:cNvSpPr/>
          <p:nvPr/>
        </p:nvSpPr>
        <p:spPr>
          <a:xfrm flipH="1">
            <a:off x="179999" y="720000"/>
            <a:ext cx="9720000" cy="35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280000" y="210000"/>
                </a:moveTo>
                <a:lnTo>
                  <a:pt x="400000" y="330000"/>
                </a:lnTo>
              </a:path>
            </a:pathLst>
          </a:custGeom>
          <a:noFill/>
          <a:ln w="9525" cap="flat" cmpd="sng">
            <a:solidFill>
              <a:srgbClr val="FFFFFF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236" name="Shape 236"/>
          <p:cNvSpPr txBox="1"/>
          <p:nvPr/>
        </p:nvSpPr>
        <p:spPr>
          <a:xfrm>
            <a:off x="144000" y="228600"/>
            <a:ext cx="9000000" cy="477359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lang="no-NO" sz="2600" b="1" i="0" u="none" strike="noStrike" cap="none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ADC basics cont’d</a:t>
            </a:r>
          </a:p>
        </p:txBody>
      </p:sp>
      <p:pic>
        <p:nvPicPr>
          <p:cNvPr id="237" name="Shape 23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626479" y="2161440"/>
            <a:ext cx="6714360" cy="405143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" name="Shape 12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374878" y="90720"/>
            <a:ext cx="3525120" cy="62927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24" name="Shape 124"/>
          <p:cNvCxnSpPr/>
          <p:nvPr/>
        </p:nvCxnSpPr>
        <p:spPr>
          <a:xfrm rot="10800000">
            <a:off x="179999" y="720000"/>
            <a:ext cx="9720000" cy="0"/>
          </a:xfrm>
          <a:prstGeom prst="straightConnector1">
            <a:avLst/>
          </a:prstGeom>
          <a:noFill/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25" name="Shape 125"/>
          <p:cNvSpPr txBox="1"/>
          <p:nvPr/>
        </p:nvSpPr>
        <p:spPr>
          <a:xfrm>
            <a:off x="180000" y="224280"/>
            <a:ext cx="5940000" cy="4957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lang="nb-NO" sz="2800" b="1" i="0" u="none" strike="noStrike" cap="none" dirty="0" err="1">
                <a:latin typeface="Arial"/>
                <a:ea typeface="Arial"/>
                <a:cs typeface="Arial"/>
                <a:sym typeface="Arial"/>
              </a:rPr>
              <a:t>Interrupts</a:t>
            </a:r>
            <a:endParaRPr lang="no-NO" sz="2800" b="1" i="0" u="none" strike="noStrike" cap="none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7" name="Shape 127"/>
          <p:cNvSpPr txBox="1"/>
          <p:nvPr/>
        </p:nvSpPr>
        <p:spPr>
          <a:xfrm>
            <a:off x="179999" y="1026612"/>
            <a:ext cx="9719999" cy="2527493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t" anchorCtr="0">
            <a:noAutofit/>
          </a:bodyPr>
          <a:lstStyle/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Tx/>
              <a:buChar char="-"/>
            </a:pPr>
            <a:endParaRPr lang="nb-NO" sz="1800" dirty="0"/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Tx/>
              <a:buChar char="-"/>
            </a:pPr>
            <a:r>
              <a:rPr lang="nb-NO" sz="2800" b="0" i="0" u="none" strike="noStrike" cap="none" dirty="0">
                <a:sym typeface="Arial"/>
              </a:rPr>
              <a:t>Code </a:t>
            </a:r>
            <a:r>
              <a:rPr lang="nb-NO" sz="2800" b="0" i="0" u="none" strike="noStrike" cap="none" dirty="0" err="1">
                <a:sym typeface="Arial"/>
              </a:rPr>
              <a:t>blocks</a:t>
            </a:r>
            <a:r>
              <a:rPr lang="nb-NO" sz="2800" b="0" i="0" u="none" strike="noStrike" cap="none" dirty="0">
                <a:sym typeface="Arial"/>
              </a:rPr>
              <a:t> </a:t>
            </a:r>
            <a:r>
              <a:rPr lang="nb-NO" sz="2800" b="0" i="0" u="none" strike="noStrike" cap="none" dirty="0" err="1">
                <a:sym typeface="Arial"/>
              </a:rPr>
              <a:t>that</a:t>
            </a:r>
            <a:r>
              <a:rPr lang="nb-NO" sz="2800" b="0" i="0" u="none" strike="noStrike" cap="none" dirty="0">
                <a:sym typeface="Arial"/>
              </a:rPr>
              <a:t> </a:t>
            </a:r>
            <a:r>
              <a:rPr lang="nb-NO" sz="2800" b="0" i="0" u="none" strike="noStrike" cap="none" dirty="0" err="1">
                <a:sym typeface="Arial"/>
              </a:rPr>
              <a:t>are</a:t>
            </a:r>
            <a:r>
              <a:rPr lang="nb-NO" sz="2800" b="0" i="0" u="none" strike="noStrike" cap="none" dirty="0">
                <a:sym typeface="Arial"/>
              </a:rPr>
              <a:t> </a:t>
            </a:r>
            <a:r>
              <a:rPr lang="nb-NO" sz="2800" b="0" i="0" u="none" strike="noStrike" cap="none" dirty="0" err="1">
                <a:sym typeface="Arial"/>
              </a:rPr>
              <a:t>executed</a:t>
            </a:r>
            <a:r>
              <a:rPr lang="nb-NO" sz="2800" b="0" i="0" u="none" strike="noStrike" cap="none" dirty="0">
                <a:sym typeface="Arial"/>
              </a:rPr>
              <a:t> </a:t>
            </a:r>
            <a:r>
              <a:rPr lang="nb-NO" sz="2800" b="0" i="0" u="none" strike="noStrike" cap="none" dirty="0" err="1">
                <a:sym typeface="Arial"/>
              </a:rPr>
              <a:t>immediately</a:t>
            </a:r>
            <a:r>
              <a:rPr lang="nb-NO" sz="2800" b="0" i="0" u="none" strike="noStrike" cap="none" dirty="0">
                <a:sym typeface="Arial"/>
              </a:rPr>
              <a:t> </a:t>
            </a:r>
            <a:r>
              <a:rPr lang="nb-NO" sz="2800" b="0" i="0" u="none" strike="noStrike" cap="none" dirty="0" err="1">
                <a:sym typeface="Arial"/>
              </a:rPr>
              <a:t>when</a:t>
            </a:r>
            <a:r>
              <a:rPr lang="nb-NO" sz="2800" b="0" i="0" u="none" strike="noStrike" cap="none" dirty="0">
                <a:sym typeface="Arial"/>
              </a:rPr>
              <a:t> a </a:t>
            </a:r>
            <a:r>
              <a:rPr lang="nb-NO" sz="2800" b="0" i="0" u="none" strike="noStrike" cap="none" dirty="0" err="1">
                <a:sym typeface="Arial"/>
              </a:rPr>
              <a:t>precondition</a:t>
            </a:r>
            <a:r>
              <a:rPr lang="nb-NO" sz="2800" b="0" i="0" u="none" strike="noStrike" cap="none" dirty="0">
                <a:sym typeface="Arial"/>
              </a:rPr>
              <a:t> is met («</a:t>
            </a:r>
            <a:r>
              <a:rPr lang="nb-NO" sz="2800" b="0" i="0" u="none" strike="noStrike" cap="none" dirty="0" err="1">
                <a:sym typeface="Arial"/>
              </a:rPr>
              <a:t>interrupts</a:t>
            </a:r>
            <a:r>
              <a:rPr lang="nb-NO" sz="2800" dirty="0"/>
              <a:t>» normal </a:t>
            </a:r>
            <a:r>
              <a:rPr lang="nb-NO" sz="2800" dirty="0" err="1"/>
              <a:t>execution</a:t>
            </a:r>
            <a:r>
              <a:rPr lang="nb-NO" sz="2800" dirty="0"/>
              <a:t>)</a:t>
            </a:r>
            <a:endParaRPr lang="nb-NO" sz="2800" b="0" i="0" u="none" strike="noStrike" cap="none" dirty="0">
              <a:sym typeface="Arial"/>
            </a:endParaRPr>
          </a:p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</a:pPr>
            <a:endParaRPr lang="nb-NO" sz="2800" dirty="0"/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Tx/>
              <a:buChar char="-"/>
            </a:pPr>
            <a:r>
              <a:rPr lang="nb-NO" sz="2800" dirty="0" err="1"/>
              <a:t>Stops</a:t>
            </a:r>
            <a:r>
              <a:rPr lang="nb-NO" sz="2800" dirty="0"/>
              <a:t> </a:t>
            </a:r>
            <a:r>
              <a:rPr lang="nb-NO" sz="2800" dirty="0" err="1"/>
              <a:t>the</a:t>
            </a:r>
            <a:r>
              <a:rPr lang="nb-NO" sz="2800" dirty="0"/>
              <a:t> </a:t>
            </a:r>
            <a:r>
              <a:rPr lang="nb-NO" sz="2800" dirty="0" err="1"/>
              <a:t>main</a:t>
            </a:r>
            <a:r>
              <a:rPr lang="nb-NO" sz="2800" dirty="0"/>
              <a:t> program </a:t>
            </a:r>
            <a:r>
              <a:rPr lang="nb-NO" sz="2800" dirty="0" err="1"/>
              <a:t>flow</a:t>
            </a:r>
            <a:r>
              <a:rPr lang="nb-NO" sz="2800" dirty="0"/>
              <a:t> </a:t>
            </a:r>
            <a:r>
              <a:rPr lang="nb-NO" sz="2800" dirty="0" err="1"/>
              <a:t>temporarily</a:t>
            </a:r>
            <a:r>
              <a:rPr lang="nb-NO" sz="2800" dirty="0"/>
              <a:t>, </a:t>
            </a:r>
            <a:r>
              <a:rPr lang="nb-NO" sz="2800" dirty="0" err="1"/>
              <a:t>resumes</a:t>
            </a:r>
            <a:r>
              <a:rPr lang="nb-NO" sz="2800" dirty="0"/>
              <a:t> </a:t>
            </a:r>
            <a:r>
              <a:rPr lang="nb-NO" sz="2800" dirty="0" err="1"/>
              <a:t>immediately</a:t>
            </a:r>
            <a:r>
              <a:rPr lang="nb-NO" sz="2800" dirty="0"/>
              <a:t> </a:t>
            </a:r>
            <a:r>
              <a:rPr lang="nb-NO" sz="2800" dirty="0" err="1"/>
              <a:t>after</a:t>
            </a:r>
            <a:r>
              <a:rPr lang="nb-NO" sz="2800" dirty="0"/>
              <a:t> </a:t>
            </a:r>
            <a:r>
              <a:rPr lang="nb-NO" sz="2800" dirty="0" err="1"/>
              <a:t>interrupt</a:t>
            </a:r>
            <a:endParaRPr lang="nb-NO" sz="2800" dirty="0"/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Tx/>
              <a:buChar char="-"/>
            </a:pPr>
            <a:endParaRPr lang="nb-NO" sz="1800" dirty="0"/>
          </a:p>
        </p:txBody>
      </p:sp>
      <p:sp>
        <p:nvSpPr>
          <p:cNvPr id="5" name="Rektangel 4"/>
          <p:cNvSpPr/>
          <p:nvPr/>
        </p:nvSpPr>
        <p:spPr>
          <a:xfrm>
            <a:off x="408562" y="4533090"/>
            <a:ext cx="3035030" cy="5933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>
                <a:solidFill>
                  <a:schemeClr val="tx1"/>
                </a:solidFill>
              </a:rPr>
              <a:t>Main program</a:t>
            </a:r>
          </a:p>
        </p:txBody>
      </p:sp>
      <p:cxnSp>
        <p:nvCxnSpPr>
          <p:cNvPr id="7" name="Rett pilkobling 6"/>
          <p:cNvCxnSpPr/>
          <p:nvPr/>
        </p:nvCxnSpPr>
        <p:spPr>
          <a:xfrm>
            <a:off x="3443592" y="5126477"/>
            <a:ext cx="0" cy="924127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5" name="Rektangel 14"/>
          <p:cNvSpPr/>
          <p:nvPr/>
        </p:nvSpPr>
        <p:spPr>
          <a:xfrm>
            <a:off x="3443592" y="6050604"/>
            <a:ext cx="1643975" cy="59338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err="1">
                <a:solidFill>
                  <a:schemeClr val="tx1"/>
                </a:solidFill>
              </a:rPr>
              <a:t>Interrupt</a:t>
            </a:r>
            <a:r>
              <a:rPr lang="nb-NO" dirty="0">
                <a:solidFill>
                  <a:schemeClr val="tx1"/>
                </a:solidFill>
              </a:rPr>
              <a:t> </a:t>
            </a:r>
            <a:r>
              <a:rPr lang="nb-NO" dirty="0" err="1">
                <a:solidFill>
                  <a:schemeClr val="tx1"/>
                </a:solidFill>
              </a:rPr>
              <a:t>code</a:t>
            </a:r>
            <a:endParaRPr lang="nb-NO" dirty="0">
              <a:solidFill>
                <a:schemeClr val="tx1"/>
              </a:solidFill>
            </a:endParaRPr>
          </a:p>
        </p:txBody>
      </p:sp>
      <p:sp>
        <p:nvSpPr>
          <p:cNvPr id="16" name="Rektangel 15"/>
          <p:cNvSpPr/>
          <p:nvPr/>
        </p:nvSpPr>
        <p:spPr>
          <a:xfrm>
            <a:off x="5092681" y="4533089"/>
            <a:ext cx="3035030" cy="5933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>
                <a:solidFill>
                  <a:schemeClr val="tx1"/>
                </a:solidFill>
              </a:rPr>
              <a:t>Main program </a:t>
            </a:r>
            <a:r>
              <a:rPr lang="nb-NO" dirty="0" err="1">
                <a:solidFill>
                  <a:schemeClr val="tx1"/>
                </a:solidFill>
              </a:rPr>
              <a:t>resumed</a:t>
            </a:r>
            <a:endParaRPr lang="nb-NO" dirty="0">
              <a:solidFill>
                <a:schemeClr val="tx1"/>
              </a:solidFill>
            </a:endParaRPr>
          </a:p>
        </p:txBody>
      </p:sp>
      <p:cxnSp>
        <p:nvCxnSpPr>
          <p:cNvPr id="9" name="Rett pilkobling 8"/>
          <p:cNvCxnSpPr/>
          <p:nvPr/>
        </p:nvCxnSpPr>
        <p:spPr>
          <a:xfrm flipV="1">
            <a:off x="5087567" y="5126477"/>
            <a:ext cx="0" cy="924127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Rett pilkobling 10"/>
          <p:cNvCxnSpPr/>
          <p:nvPr/>
        </p:nvCxnSpPr>
        <p:spPr>
          <a:xfrm flipV="1">
            <a:off x="486384" y="7081736"/>
            <a:ext cx="7641327" cy="194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kstSylinder 11"/>
          <p:cNvSpPr txBox="1"/>
          <p:nvPr/>
        </p:nvSpPr>
        <p:spPr>
          <a:xfrm>
            <a:off x="7655669" y="7081735"/>
            <a:ext cx="8073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Time </a:t>
            </a: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C23356A0-E9EF-489E-AD11-BAF2F59F56BE}"/>
              </a:ext>
            </a:extLst>
          </p:cNvPr>
          <p:cNvCxnSpPr/>
          <p:nvPr/>
        </p:nvCxnSpPr>
        <p:spPr>
          <a:xfrm>
            <a:off x="3443592" y="5126476"/>
            <a:ext cx="0" cy="92412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703BCD08-3F35-4512-AB2E-A377D4127419}"/>
              </a:ext>
            </a:extLst>
          </p:cNvPr>
          <p:cNvCxnSpPr/>
          <p:nvPr/>
        </p:nvCxnSpPr>
        <p:spPr>
          <a:xfrm flipV="1">
            <a:off x="5087567" y="5126476"/>
            <a:ext cx="0" cy="92412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4" name="Shape 23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374880" y="90720"/>
            <a:ext cx="3525120" cy="629279"/>
          </a:xfrm>
          <a:prstGeom prst="rect">
            <a:avLst/>
          </a:prstGeom>
          <a:noFill/>
          <a:ln>
            <a:noFill/>
          </a:ln>
        </p:spPr>
      </p:pic>
      <p:sp>
        <p:nvSpPr>
          <p:cNvPr id="235" name="Shape 235"/>
          <p:cNvSpPr/>
          <p:nvPr/>
        </p:nvSpPr>
        <p:spPr>
          <a:xfrm flipH="1">
            <a:off x="179999" y="720000"/>
            <a:ext cx="9720000" cy="35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280000" y="210000"/>
                </a:moveTo>
                <a:lnTo>
                  <a:pt x="400000" y="330000"/>
                </a:lnTo>
              </a:path>
            </a:pathLst>
          </a:custGeom>
          <a:noFill/>
          <a:ln w="9525" cap="flat" cmpd="sng">
            <a:solidFill>
              <a:srgbClr val="FFFFFF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236" name="Shape 236"/>
          <p:cNvSpPr txBox="1"/>
          <p:nvPr/>
        </p:nvSpPr>
        <p:spPr>
          <a:xfrm>
            <a:off x="144000" y="228600"/>
            <a:ext cx="9000000" cy="477359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lang="en-US" sz="2600" b="1" dirty="0">
                <a:solidFill>
                  <a:schemeClr val="tx1"/>
                </a:solidFill>
              </a:rPr>
              <a:t>Aliasing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endParaRPr lang="no-NO" sz="2600" b="1" i="0" u="none" strike="noStrike" cap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" name="Bilde 2">
            <a:extLst>
              <a:ext uri="{FF2B5EF4-FFF2-40B4-BE49-F238E27FC236}">
                <a16:creationId xmlns:a16="http://schemas.microsoft.com/office/drawing/2014/main" id="{39F2D81F-AB10-4E00-8258-5276A2AD240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15527" y="1297268"/>
            <a:ext cx="7449569" cy="4965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767822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3" name="Shape 24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374880" y="90720"/>
            <a:ext cx="3525120" cy="629279"/>
          </a:xfrm>
          <a:prstGeom prst="rect">
            <a:avLst/>
          </a:prstGeom>
          <a:noFill/>
          <a:ln>
            <a:noFill/>
          </a:ln>
        </p:spPr>
      </p:pic>
      <p:sp>
        <p:nvSpPr>
          <p:cNvPr id="244" name="Shape 244"/>
          <p:cNvSpPr/>
          <p:nvPr/>
        </p:nvSpPr>
        <p:spPr>
          <a:xfrm flipH="1">
            <a:off x="179999" y="720000"/>
            <a:ext cx="9720000" cy="35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280000" y="210000"/>
                </a:moveTo>
                <a:lnTo>
                  <a:pt x="400000" y="330000"/>
                </a:lnTo>
              </a:path>
            </a:pathLst>
          </a:custGeom>
          <a:noFill/>
          <a:ln w="9525" cap="flat" cmpd="sng">
            <a:solidFill>
              <a:srgbClr val="FFFFFF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245" name="Shape 245"/>
          <p:cNvSpPr txBox="1"/>
          <p:nvPr/>
        </p:nvSpPr>
        <p:spPr>
          <a:xfrm>
            <a:off x="179998" y="242640"/>
            <a:ext cx="9000000" cy="477359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lang="no-NO" sz="2600" b="1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ADC usage on the </a:t>
            </a:r>
            <a:r>
              <a:rPr lang="en-US" sz="2600" b="1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AVR</a:t>
            </a:r>
            <a:endParaRPr lang="no-NO" sz="2600" b="1" i="0" u="none" strike="noStrike" cap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6" name="Shape 246"/>
          <p:cNvSpPr txBox="1"/>
          <p:nvPr/>
        </p:nvSpPr>
        <p:spPr>
          <a:xfrm>
            <a:off x="540000" y="1016150"/>
            <a:ext cx="9359999" cy="5895359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t" anchorCtr="0">
            <a:noAutofit/>
          </a:bodyPr>
          <a:lstStyle/>
          <a:p>
            <a:pPr marR="0" lvl="0" algn="l" rtl="0">
              <a:lnSpc>
                <a:spcPct val="100000"/>
              </a:lnSpc>
              <a:spcBef>
                <a:spcPts val="0"/>
              </a:spcBef>
              <a:buSzPct val="150000"/>
            </a:pPr>
            <a:r>
              <a:rPr lang="no-NO" sz="26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Initializing an ADC on the </a:t>
            </a:r>
            <a:r>
              <a:rPr lang="en-US" sz="26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AVR</a:t>
            </a:r>
            <a:r>
              <a:rPr lang="no-NO" sz="26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can be accomplished like this:</a:t>
            </a:r>
          </a:p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buSzPct val="150000"/>
              <a:buFont typeface="Arial" panose="020B0604020202020204" pitchFamily="34" charset="0"/>
              <a:buChar char="•"/>
            </a:pPr>
            <a:r>
              <a:rPr lang="en-US" sz="26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	</a:t>
            </a:r>
            <a:r>
              <a:rPr lang="no-NO" sz="26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Set the bit resolution (we use 8</a:t>
            </a:r>
            <a:r>
              <a:rPr lang="en-US" sz="2600" b="0" i="0" u="none" strike="noStrike" cap="none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no-NO" sz="2600" b="0" i="0" u="none" strike="noStrike" cap="none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bit </a:t>
            </a:r>
            <a:r>
              <a:rPr lang="no-NO" sz="26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in this task)</a:t>
            </a:r>
          </a:p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buSzPct val="150000"/>
              <a:buFont typeface="Arial" panose="020B0604020202020204" pitchFamily="34" charset="0"/>
              <a:buChar char="•"/>
            </a:pPr>
            <a:r>
              <a:rPr lang="en-US" sz="26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	</a:t>
            </a:r>
            <a:r>
              <a:rPr lang="no-NO" sz="26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Select the reference </a:t>
            </a:r>
            <a:r>
              <a:rPr lang="en-US" sz="2600" dirty="0">
                <a:solidFill>
                  <a:schemeClr val="tx1"/>
                </a:solidFill>
              </a:rPr>
              <a:t>voltage</a:t>
            </a:r>
            <a:endParaRPr lang="no-NO" sz="2600" b="0" i="0" u="none" strike="noStrike" cap="none" dirty="0">
              <a:solidFill>
                <a:schemeClr val="tx1"/>
              </a:solidFill>
              <a:sym typeface="Arial"/>
            </a:endParaRPr>
          </a:p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buSzPct val="150000"/>
              <a:buFont typeface="Arial" panose="020B0604020202020204" pitchFamily="34" charset="0"/>
              <a:buChar char="•"/>
            </a:pPr>
            <a:r>
              <a:rPr lang="en-US" sz="26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	</a:t>
            </a:r>
            <a:r>
              <a:rPr lang="no-NO" sz="26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Set the ADC clock prescaler so the speed is between </a:t>
            </a:r>
            <a:r>
              <a:rPr lang="en-US" sz="26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no-NO" sz="26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50kHz and 2MHz</a:t>
            </a:r>
          </a:p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buSzPct val="150000"/>
              <a:buFont typeface="Arial" panose="020B0604020202020204" pitchFamily="34" charset="0"/>
              <a:buChar char="•"/>
            </a:pPr>
            <a:r>
              <a:rPr lang="en-US" sz="26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	</a:t>
            </a:r>
            <a:r>
              <a:rPr lang="no-NO" sz="26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Enable the ADC</a:t>
            </a: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buSzPct val="150000"/>
              <a:buFont typeface="Arial" panose="020B0604020202020204" pitchFamily="34" charset="0"/>
              <a:buChar char="•"/>
            </a:pPr>
            <a:endParaRPr lang="en-US" sz="1800" b="0" i="0" u="none" strike="noStrike" cap="none" dirty="0">
              <a:solidFill>
                <a:schemeClr val="tx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buSzPct val="150000"/>
              <a:buFont typeface="Arial" panose="020B0604020202020204" pitchFamily="34" charset="0"/>
              <a:buChar char="•"/>
            </a:pPr>
            <a:endParaRPr sz="1800" b="0" i="0" u="none" strike="noStrike" cap="none" dirty="0">
              <a:solidFill>
                <a:schemeClr val="tx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R="0" lvl="0" algn="l" rtl="0">
              <a:lnSpc>
                <a:spcPct val="100000"/>
              </a:lnSpc>
              <a:spcBef>
                <a:spcPts val="0"/>
              </a:spcBef>
              <a:buSzPct val="150000"/>
            </a:pPr>
            <a:r>
              <a:rPr lang="no-NO" sz="26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Getting a sample from the ADC:</a:t>
            </a:r>
          </a:p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buSzPct val="150000"/>
              <a:buFont typeface="Arial" panose="020B0604020202020204" pitchFamily="34" charset="0"/>
              <a:buChar char="•"/>
            </a:pPr>
            <a:r>
              <a:rPr lang="en-US" sz="26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	</a:t>
            </a:r>
            <a:r>
              <a:rPr lang="no-NO" sz="26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Choose which ADC input</a:t>
            </a:r>
            <a:r>
              <a:rPr lang="en-US" sz="26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channel</a:t>
            </a:r>
            <a:r>
              <a:rPr lang="no-NO" sz="26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to use</a:t>
            </a:r>
          </a:p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buSzPct val="150000"/>
              <a:buFont typeface="Arial" panose="020B0604020202020204" pitchFamily="34" charset="0"/>
              <a:buChar char="•"/>
            </a:pPr>
            <a:r>
              <a:rPr lang="en-US" sz="26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	</a:t>
            </a:r>
            <a:r>
              <a:rPr lang="no-NO" sz="26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Clear the «ADC conversion done» interrupt flag.</a:t>
            </a:r>
          </a:p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buSzPct val="150000"/>
              <a:buFont typeface="Arial" panose="020B0604020202020204" pitchFamily="34" charset="0"/>
              <a:buChar char="•"/>
            </a:pPr>
            <a:r>
              <a:rPr lang="en-US" sz="26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	</a:t>
            </a:r>
            <a:r>
              <a:rPr lang="no-NO" sz="26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Start a new conversion.</a:t>
            </a:r>
          </a:p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buSzPct val="150000"/>
              <a:buFont typeface="Arial" panose="020B0604020202020204" pitchFamily="34" charset="0"/>
              <a:buChar char="•"/>
            </a:pPr>
            <a:r>
              <a:rPr lang="en-US" sz="26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	</a:t>
            </a:r>
            <a:r>
              <a:rPr lang="no-NO" sz="26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Wait for the conversion to complete by monitoring the </a:t>
            </a:r>
            <a:r>
              <a:rPr lang="en-US" sz="26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nb-NO" sz="2600" dirty="0">
                <a:solidFill>
                  <a:schemeClr val="tx1"/>
                </a:solidFill>
              </a:rPr>
              <a:t>i</a:t>
            </a:r>
            <a:r>
              <a:rPr lang="no-NO" sz="26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nterrupt flag.</a:t>
            </a:r>
          </a:p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buSzPct val="150000"/>
              <a:buFont typeface="Arial" panose="020B0604020202020204" pitchFamily="34" charset="0"/>
              <a:buChar char="•"/>
            </a:pPr>
            <a:r>
              <a:rPr lang="en-US" sz="26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	</a:t>
            </a:r>
            <a:r>
              <a:rPr lang="no-NO" sz="26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Read out the value from the result register.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" name="Shape 10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374878" y="90720"/>
            <a:ext cx="3525120" cy="62927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06" name="Shape 106"/>
          <p:cNvCxnSpPr/>
          <p:nvPr/>
        </p:nvCxnSpPr>
        <p:spPr>
          <a:xfrm rot="10800000">
            <a:off x="179999" y="720000"/>
            <a:ext cx="9720000" cy="0"/>
          </a:xfrm>
          <a:prstGeom prst="straightConnector1">
            <a:avLst/>
          </a:prstGeom>
          <a:noFill/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07" name="Shape 107"/>
          <p:cNvSpPr txBox="1"/>
          <p:nvPr/>
        </p:nvSpPr>
        <p:spPr>
          <a:xfrm>
            <a:off x="193252" y="224280"/>
            <a:ext cx="2795358" cy="503812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lang="nb-NO" sz="2800" b="1" i="0" u="none" strike="noStrike" cap="none" dirty="0">
                <a:latin typeface="Arial"/>
                <a:ea typeface="Arial"/>
                <a:cs typeface="Arial"/>
                <a:sym typeface="Arial"/>
              </a:rPr>
              <a:t>Agenda</a:t>
            </a:r>
            <a:endParaRPr lang="no-NO" sz="2800" b="1" i="0" u="none" strike="noStrike" cap="none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TekstSylinder 1"/>
          <p:cNvSpPr txBox="1"/>
          <p:nvPr/>
        </p:nvSpPr>
        <p:spPr>
          <a:xfrm>
            <a:off x="291830" y="1223811"/>
            <a:ext cx="9484468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b-NO" sz="2800" dirty="0"/>
          </a:p>
          <a:p>
            <a:r>
              <a:rPr lang="nb-NO" sz="2800" dirty="0" err="1"/>
              <a:t>Tasks</a:t>
            </a:r>
            <a:r>
              <a:rPr lang="nb-NO" sz="2800" dirty="0"/>
              <a:t>:</a:t>
            </a:r>
          </a:p>
          <a:p>
            <a:endParaRPr lang="nb-NO" sz="2800" dirty="0"/>
          </a:p>
          <a:p>
            <a:r>
              <a:rPr lang="nb-NO" sz="2800" b="1" dirty="0"/>
              <a:t>Timers</a:t>
            </a:r>
          </a:p>
          <a:p>
            <a:pPr marL="285750" indent="-285750">
              <a:buFontTx/>
              <a:buChar char="-"/>
            </a:pPr>
            <a:r>
              <a:rPr lang="nb-NO" sz="2800" dirty="0"/>
              <a:t>Set up a timer to blink a LED by </a:t>
            </a:r>
            <a:r>
              <a:rPr lang="nb-NO" sz="2800" dirty="0" err="1"/>
              <a:t>generating</a:t>
            </a:r>
            <a:r>
              <a:rPr lang="nb-NO" sz="2800" dirty="0"/>
              <a:t> </a:t>
            </a:r>
            <a:r>
              <a:rPr lang="nb-NO" sz="2800" dirty="0" err="1"/>
              <a:t>interrupts</a:t>
            </a:r>
            <a:endParaRPr lang="nb-NO" sz="2800" dirty="0"/>
          </a:p>
          <a:p>
            <a:pPr marL="285750" indent="-285750">
              <a:buFontTx/>
              <a:buChar char="-"/>
            </a:pPr>
            <a:r>
              <a:rPr lang="nb-NO" sz="2800" dirty="0"/>
              <a:t>Set up a timer to dim a LED by </a:t>
            </a:r>
            <a:r>
              <a:rPr lang="nb-NO" sz="2800" dirty="0" err="1"/>
              <a:t>automatic</a:t>
            </a:r>
            <a:r>
              <a:rPr lang="nb-NO" sz="2800" dirty="0"/>
              <a:t> </a:t>
            </a:r>
            <a:r>
              <a:rPr lang="nb-NO" sz="2800" dirty="0" err="1"/>
              <a:t>compare</a:t>
            </a:r>
            <a:r>
              <a:rPr lang="nb-NO" sz="2800" dirty="0"/>
              <a:t> matching</a:t>
            </a:r>
          </a:p>
          <a:p>
            <a:endParaRPr lang="nb-NO" sz="2800" dirty="0"/>
          </a:p>
          <a:p>
            <a:r>
              <a:rPr lang="nb-NO" sz="2800" b="1" dirty="0"/>
              <a:t>ADC</a:t>
            </a:r>
          </a:p>
          <a:p>
            <a:pPr marL="285750" indent="-285750">
              <a:buFontTx/>
              <a:buChar char="-"/>
            </a:pPr>
            <a:r>
              <a:rPr lang="nb-NO" sz="2800" dirty="0"/>
              <a:t>Set up </a:t>
            </a:r>
            <a:r>
              <a:rPr lang="nb-NO" sz="2800" dirty="0" err="1"/>
              <a:t>the</a:t>
            </a:r>
            <a:r>
              <a:rPr lang="nb-NO" sz="2800" dirty="0"/>
              <a:t> ADC to </a:t>
            </a:r>
            <a:r>
              <a:rPr lang="nb-NO" sz="2800" dirty="0" err="1"/>
              <a:t>read</a:t>
            </a:r>
            <a:r>
              <a:rPr lang="nb-NO" sz="2800" dirty="0"/>
              <a:t> </a:t>
            </a:r>
            <a:r>
              <a:rPr lang="nb-NO" sz="2800" dirty="0" err="1"/>
              <a:t>voltage</a:t>
            </a:r>
            <a:r>
              <a:rPr lang="nb-NO" sz="2800" dirty="0"/>
              <a:t> from a potmeter. The </a:t>
            </a:r>
            <a:r>
              <a:rPr lang="nb-NO" sz="2800" dirty="0" err="1"/>
              <a:t>result</a:t>
            </a:r>
            <a:r>
              <a:rPr lang="nb-NO" sz="2800" dirty="0"/>
              <a:t> </a:t>
            </a:r>
            <a:r>
              <a:rPr lang="nb-NO" sz="2800" dirty="0" err="1"/>
              <a:t>can</a:t>
            </a:r>
            <a:r>
              <a:rPr lang="nb-NO" sz="2800" dirty="0"/>
              <a:t> be </a:t>
            </a:r>
            <a:r>
              <a:rPr lang="nb-NO" sz="2800" dirty="0" err="1"/>
              <a:t>transmitted</a:t>
            </a:r>
            <a:r>
              <a:rPr lang="nb-NO" sz="2800" dirty="0"/>
              <a:t> over UART</a:t>
            </a:r>
          </a:p>
          <a:p>
            <a:endParaRPr lang="nb-NO" sz="2800" dirty="0"/>
          </a:p>
          <a:p>
            <a:pPr marL="285750" indent="-285750">
              <a:buFontTx/>
              <a:buChar char="-"/>
            </a:pPr>
            <a:endParaRPr lang="nb-NO" sz="2800" dirty="0"/>
          </a:p>
          <a:p>
            <a:endParaRPr lang="nb-NO" sz="2800" dirty="0"/>
          </a:p>
          <a:p>
            <a:endParaRPr lang="nb-NO" sz="2800" dirty="0"/>
          </a:p>
          <a:p>
            <a:endParaRPr lang="nb-NO" sz="2800" dirty="0"/>
          </a:p>
          <a:p>
            <a:pPr marL="285750" lvl="6" indent="-285750">
              <a:buFont typeface="Arial" panose="020B0604020202020204" pitchFamily="34" charset="0"/>
              <a:buChar char="•"/>
            </a:pPr>
            <a:endParaRPr lang="nb-NO" sz="2800" dirty="0"/>
          </a:p>
        </p:txBody>
      </p:sp>
    </p:spTree>
    <p:extLst>
      <p:ext uri="{BB962C8B-B14F-4D97-AF65-F5344CB8AC3E}">
        <p14:creationId xmlns:p14="http://schemas.microsoft.com/office/powerpoint/2010/main" val="23764951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" name="Shape 12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374878" y="90720"/>
            <a:ext cx="3525120" cy="62927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24" name="Shape 124"/>
          <p:cNvCxnSpPr/>
          <p:nvPr/>
        </p:nvCxnSpPr>
        <p:spPr>
          <a:xfrm rot="10800000">
            <a:off x="179999" y="720000"/>
            <a:ext cx="9720000" cy="0"/>
          </a:xfrm>
          <a:prstGeom prst="straightConnector1">
            <a:avLst/>
          </a:prstGeom>
          <a:noFill/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25" name="Shape 125"/>
          <p:cNvSpPr txBox="1"/>
          <p:nvPr/>
        </p:nvSpPr>
        <p:spPr>
          <a:xfrm>
            <a:off x="180000" y="224280"/>
            <a:ext cx="5940000" cy="4957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lang="nb-NO" sz="2800" b="1" i="0" u="none" strike="noStrike" cap="none" dirty="0" err="1">
                <a:latin typeface="Arial"/>
                <a:ea typeface="Arial"/>
                <a:cs typeface="Arial"/>
                <a:sym typeface="Arial"/>
              </a:rPr>
              <a:t>Interrupts</a:t>
            </a:r>
            <a:endParaRPr lang="no-NO" sz="2800" b="1" i="0" u="none" strike="noStrike" cap="none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7" name="Shape 127"/>
          <p:cNvSpPr txBox="1"/>
          <p:nvPr/>
        </p:nvSpPr>
        <p:spPr>
          <a:xfrm>
            <a:off x="179999" y="1026612"/>
            <a:ext cx="9719999" cy="2527493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t" anchorCtr="0">
            <a:noAutofit/>
          </a:bodyPr>
          <a:lstStyle/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Tx/>
              <a:buChar char="-"/>
            </a:pPr>
            <a:endParaRPr lang="nb-NO" sz="1800" dirty="0"/>
          </a:p>
          <a:p>
            <a:pPr marL="285750" indent="-285750">
              <a:buClr>
                <a:schemeClr val="dk1"/>
              </a:buClr>
              <a:buFontTx/>
              <a:buChar char="-"/>
            </a:pPr>
            <a:r>
              <a:rPr lang="nb-NO" sz="2800" dirty="0" err="1"/>
              <a:t>Useful</a:t>
            </a:r>
            <a:r>
              <a:rPr lang="nb-NO" sz="2800" dirty="0"/>
              <a:t> </a:t>
            </a:r>
            <a:r>
              <a:rPr lang="nb-NO" sz="2800" dirty="0" err="1"/>
              <a:t>if</a:t>
            </a:r>
            <a:r>
              <a:rPr lang="nb-NO" sz="2800" dirty="0"/>
              <a:t> </a:t>
            </a:r>
            <a:r>
              <a:rPr lang="nb-NO" sz="2800" dirty="0" err="1"/>
              <a:t>you</a:t>
            </a:r>
            <a:r>
              <a:rPr lang="nb-NO" sz="2800" dirty="0"/>
              <a:t> have a </a:t>
            </a:r>
            <a:r>
              <a:rPr lang="nb-NO" sz="2800" dirty="0" err="1"/>
              <a:t>piece</a:t>
            </a:r>
            <a:r>
              <a:rPr lang="nb-NO" sz="2800" dirty="0"/>
              <a:t> </a:t>
            </a:r>
            <a:r>
              <a:rPr lang="nb-NO" sz="2800" dirty="0" err="1"/>
              <a:t>of</a:t>
            </a:r>
            <a:r>
              <a:rPr lang="nb-NO" sz="2800" dirty="0"/>
              <a:t> </a:t>
            </a:r>
            <a:r>
              <a:rPr lang="nb-NO" sz="2800" dirty="0" err="1"/>
              <a:t>code</a:t>
            </a:r>
            <a:r>
              <a:rPr lang="nb-NO" sz="2800" dirty="0"/>
              <a:t> </a:t>
            </a:r>
            <a:r>
              <a:rPr lang="nb-NO" sz="2800" dirty="0" err="1"/>
              <a:t>that</a:t>
            </a:r>
            <a:r>
              <a:rPr lang="nb-NO" sz="2800" dirty="0"/>
              <a:t> </a:t>
            </a:r>
            <a:r>
              <a:rPr lang="nb-NO" sz="2800" dirty="0" err="1"/>
              <a:t>only</a:t>
            </a:r>
            <a:r>
              <a:rPr lang="nb-NO" sz="2800" dirty="0"/>
              <a:t> </a:t>
            </a:r>
            <a:r>
              <a:rPr lang="nb-NO" sz="2800" dirty="0" err="1"/>
              <a:t>needs</a:t>
            </a:r>
            <a:r>
              <a:rPr lang="nb-NO" sz="2800" dirty="0"/>
              <a:t> to </a:t>
            </a:r>
            <a:r>
              <a:rPr lang="nb-NO" sz="2800" dirty="0" err="1"/>
              <a:t>execute</a:t>
            </a:r>
            <a:r>
              <a:rPr lang="nb-NO" sz="2800" dirty="0"/>
              <a:t> </a:t>
            </a:r>
            <a:r>
              <a:rPr lang="nb-NO" sz="2800" dirty="0" err="1"/>
              <a:t>once</a:t>
            </a:r>
            <a:r>
              <a:rPr lang="nb-NO" sz="2800" dirty="0"/>
              <a:t> in a </a:t>
            </a:r>
            <a:r>
              <a:rPr lang="nb-NO" sz="2800" dirty="0" err="1"/>
              <a:t>while</a:t>
            </a:r>
            <a:endParaRPr lang="nb-NO" sz="2800" dirty="0"/>
          </a:p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</a:pPr>
            <a:r>
              <a:rPr lang="nb-NO" sz="2800" dirty="0"/>
              <a:t>-  Button handling, </a:t>
            </a:r>
            <a:r>
              <a:rPr lang="nb-NO" sz="2800" dirty="0" err="1"/>
              <a:t>receive</a:t>
            </a:r>
            <a:r>
              <a:rPr lang="nb-NO" sz="2800" dirty="0"/>
              <a:t> </a:t>
            </a:r>
            <a:r>
              <a:rPr lang="nb-NO" sz="2800" dirty="0" err="1"/>
              <a:t>message</a:t>
            </a:r>
            <a:r>
              <a:rPr lang="nb-NO" sz="2800" dirty="0"/>
              <a:t> </a:t>
            </a:r>
            <a:r>
              <a:rPr lang="nb-NO" sz="2800" dirty="0" err="1"/>
              <a:t>etc</a:t>
            </a:r>
            <a:endParaRPr lang="nb-NO" sz="2800" dirty="0"/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Tx/>
              <a:buChar char="-"/>
            </a:pPr>
            <a:r>
              <a:rPr lang="nb-NO" sz="2800" b="0" i="0" u="none" strike="noStrike" cap="none" dirty="0" err="1">
                <a:sym typeface="Arial"/>
              </a:rPr>
              <a:t>Frees</a:t>
            </a:r>
            <a:r>
              <a:rPr lang="nb-NO" sz="2800" b="0" i="0" u="none" strike="noStrike" cap="none" dirty="0">
                <a:sym typeface="Arial"/>
              </a:rPr>
              <a:t> up </a:t>
            </a:r>
            <a:r>
              <a:rPr lang="nb-NO" sz="2800" b="0" i="0" u="none" strike="noStrike" cap="none" dirty="0" err="1">
                <a:sym typeface="Arial"/>
              </a:rPr>
              <a:t>the</a:t>
            </a:r>
            <a:r>
              <a:rPr lang="nb-NO" sz="2800" b="0" i="0" u="none" strike="noStrike" cap="none" dirty="0">
                <a:sym typeface="Arial"/>
              </a:rPr>
              <a:t> CPU to do </a:t>
            </a:r>
            <a:r>
              <a:rPr lang="nb-NO" sz="2800" b="0" i="0" u="none" strike="noStrike" cap="none" dirty="0" err="1">
                <a:sym typeface="Arial"/>
              </a:rPr>
              <a:t>other</a:t>
            </a:r>
            <a:r>
              <a:rPr lang="nb-NO" sz="2800" b="0" i="0" u="none" strike="noStrike" cap="none" dirty="0">
                <a:sym typeface="Arial"/>
              </a:rPr>
              <a:t> </a:t>
            </a:r>
            <a:r>
              <a:rPr lang="nb-NO" sz="2800" b="0" i="0" u="none" strike="noStrike" cap="none" dirty="0" err="1">
                <a:sym typeface="Arial"/>
              </a:rPr>
              <a:t>things</a:t>
            </a:r>
            <a:r>
              <a:rPr lang="nb-NO" sz="2800" b="0" i="0" u="none" strike="noStrike" cap="none" dirty="0">
                <a:sym typeface="Arial"/>
              </a:rPr>
              <a:t> </a:t>
            </a:r>
            <a:endParaRPr sz="2800" b="0" i="0" u="none" strike="noStrike" cap="none" dirty="0">
              <a:sym typeface="Arial"/>
            </a:endParaRPr>
          </a:p>
        </p:txBody>
      </p:sp>
      <p:sp>
        <p:nvSpPr>
          <p:cNvPr id="5" name="Rektangel 4"/>
          <p:cNvSpPr/>
          <p:nvPr/>
        </p:nvSpPr>
        <p:spPr>
          <a:xfrm>
            <a:off x="408562" y="4533090"/>
            <a:ext cx="3035030" cy="5933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>
                <a:solidFill>
                  <a:schemeClr val="tx1"/>
                </a:solidFill>
              </a:rPr>
              <a:t>Main program</a:t>
            </a:r>
          </a:p>
        </p:txBody>
      </p:sp>
      <p:cxnSp>
        <p:nvCxnSpPr>
          <p:cNvPr id="7" name="Rett pilkobling 6"/>
          <p:cNvCxnSpPr/>
          <p:nvPr/>
        </p:nvCxnSpPr>
        <p:spPr>
          <a:xfrm>
            <a:off x="3443592" y="5126477"/>
            <a:ext cx="0" cy="924127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5" name="Rektangel 14"/>
          <p:cNvSpPr/>
          <p:nvPr/>
        </p:nvSpPr>
        <p:spPr>
          <a:xfrm>
            <a:off x="3443592" y="6050604"/>
            <a:ext cx="1643975" cy="59338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err="1">
                <a:solidFill>
                  <a:schemeClr val="tx1"/>
                </a:solidFill>
              </a:rPr>
              <a:t>Interrupt</a:t>
            </a:r>
            <a:r>
              <a:rPr lang="nb-NO" dirty="0">
                <a:solidFill>
                  <a:schemeClr val="tx1"/>
                </a:solidFill>
              </a:rPr>
              <a:t> </a:t>
            </a:r>
            <a:r>
              <a:rPr lang="nb-NO" dirty="0" err="1">
                <a:solidFill>
                  <a:schemeClr val="tx1"/>
                </a:solidFill>
              </a:rPr>
              <a:t>code</a:t>
            </a:r>
            <a:endParaRPr lang="nb-NO" dirty="0">
              <a:solidFill>
                <a:schemeClr val="tx1"/>
              </a:solidFill>
            </a:endParaRPr>
          </a:p>
        </p:txBody>
      </p:sp>
      <p:sp>
        <p:nvSpPr>
          <p:cNvPr id="16" name="Rektangel 15"/>
          <p:cNvSpPr/>
          <p:nvPr/>
        </p:nvSpPr>
        <p:spPr>
          <a:xfrm>
            <a:off x="5092681" y="4533089"/>
            <a:ext cx="3035030" cy="5933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>
                <a:solidFill>
                  <a:schemeClr val="tx1"/>
                </a:solidFill>
              </a:rPr>
              <a:t>Main program </a:t>
            </a:r>
            <a:r>
              <a:rPr lang="nb-NO" dirty="0" err="1">
                <a:solidFill>
                  <a:schemeClr val="tx1"/>
                </a:solidFill>
              </a:rPr>
              <a:t>resumed</a:t>
            </a:r>
            <a:endParaRPr lang="nb-NO" dirty="0">
              <a:solidFill>
                <a:schemeClr val="tx1"/>
              </a:solidFill>
            </a:endParaRPr>
          </a:p>
        </p:txBody>
      </p:sp>
      <p:cxnSp>
        <p:nvCxnSpPr>
          <p:cNvPr id="9" name="Rett pilkobling 8"/>
          <p:cNvCxnSpPr/>
          <p:nvPr/>
        </p:nvCxnSpPr>
        <p:spPr>
          <a:xfrm flipV="1">
            <a:off x="5087567" y="5126477"/>
            <a:ext cx="0" cy="924127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Rett pilkobling 10"/>
          <p:cNvCxnSpPr/>
          <p:nvPr/>
        </p:nvCxnSpPr>
        <p:spPr>
          <a:xfrm flipV="1">
            <a:off x="486384" y="7081736"/>
            <a:ext cx="7641327" cy="194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kstSylinder 11"/>
          <p:cNvSpPr txBox="1"/>
          <p:nvPr/>
        </p:nvSpPr>
        <p:spPr>
          <a:xfrm>
            <a:off x="7655669" y="7081735"/>
            <a:ext cx="8073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Time 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2E226FA4-262A-4140-B6D5-CBA44A67EA37}"/>
              </a:ext>
            </a:extLst>
          </p:cNvPr>
          <p:cNvCxnSpPr/>
          <p:nvPr/>
        </p:nvCxnSpPr>
        <p:spPr>
          <a:xfrm>
            <a:off x="3443592" y="5126476"/>
            <a:ext cx="0" cy="92412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5190D4FA-5D68-4999-80CE-CF4FEFB5F49E}"/>
              </a:ext>
            </a:extLst>
          </p:cNvPr>
          <p:cNvCxnSpPr/>
          <p:nvPr/>
        </p:nvCxnSpPr>
        <p:spPr>
          <a:xfrm flipV="1">
            <a:off x="5087567" y="5126476"/>
            <a:ext cx="0" cy="92412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91312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" name="Shape 12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374878" y="90720"/>
            <a:ext cx="3525120" cy="62927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24" name="Shape 124"/>
          <p:cNvCxnSpPr/>
          <p:nvPr/>
        </p:nvCxnSpPr>
        <p:spPr>
          <a:xfrm rot="10800000">
            <a:off x="179999" y="720000"/>
            <a:ext cx="9720000" cy="0"/>
          </a:xfrm>
          <a:prstGeom prst="straightConnector1">
            <a:avLst/>
          </a:prstGeom>
          <a:noFill/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25" name="Shape 125"/>
          <p:cNvSpPr txBox="1"/>
          <p:nvPr/>
        </p:nvSpPr>
        <p:spPr>
          <a:xfrm>
            <a:off x="180000" y="224280"/>
            <a:ext cx="5940000" cy="4957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lang="nb-NO" sz="2800" b="1" i="0" u="none" strike="noStrike" cap="none" dirty="0" err="1">
                <a:latin typeface="Arial"/>
                <a:ea typeface="Arial"/>
                <a:cs typeface="Arial"/>
                <a:sym typeface="Arial"/>
              </a:rPr>
              <a:t>Interrupt</a:t>
            </a:r>
            <a:r>
              <a:rPr lang="nb-NO" sz="2800" b="1" i="0" u="none" strike="noStrike" cap="none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nb-NO" sz="2800" b="1" i="0" u="none" strike="noStrike" cap="none" dirty="0" err="1">
                <a:latin typeface="Arial"/>
                <a:ea typeface="Arial"/>
                <a:cs typeface="Arial"/>
                <a:sym typeface="Arial"/>
              </a:rPr>
              <a:t>routine</a:t>
            </a:r>
            <a:endParaRPr lang="no-NO" sz="2800" b="1" i="0" u="none" strike="noStrike" cap="none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7" name="Shape 127"/>
          <p:cNvSpPr txBox="1"/>
          <p:nvPr/>
        </p:nvSpPr>
        <p:spPr>
          <a:xfrm>
            <a:off x="179999" y="1026612"/>
            <a:ext cx="9719999" cy="1920869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t" anchorCtr="0">
            <a:noAutofit/>
          </a:bodyPr>
          <a:lstStyle/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Tx/>
              <a:buChar char="-"/>
            </a:pPr>
            <a:endParaRPr lang="nb-NO" sz="2800" dirty="0"/>
          </a:p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</a:pPr>
            <a:r>
              <a:rPr lang="nb-NO" sz="2800" dirty="0"/>
              <a:t>Special </a:t>
            </a:r>
            <a:r>
              <a:rPr lang="nb-NO" sz="2800" dirty="0" err="1"/>
              <a:t>function</a:t>
            </a:r>
            <a:r>
              <a:rPr lang="nb-NO" sz="2800" dirty="0"/>
              <a:t> </a:t>
            </a:r>
            <a:r>
              <a:rPr lang="nb-NO" sz="2800" dirty="0" err="1"/>
              <a:t>thats</a:t>
            </a:r>
            <a:r>
              <a:rPr lang="nb-NO" sz="2800" dirty="0"/>
              <a:t> </a:t>
            </a:r>
            <a:r>
              <a:rPr lang="nb-NO" sz="2800" dirty="0" err="1"/>
              <a:t>called</a:t>
            </a:r>
            <a:r>
              <a:rPr lang="nb-NO" sz="2800" dirty="0"/>
              <a:t> </a:t>
            </a:r>
            <a:r>
              <a:rPr lang="nb-NO" sz="2800" dirty="0" err="1"/>
              <a:t>automatically</a:t>
            </a:r>
            <a:r>
              <a:rPr lang="nb-NO" sz="2800" dirty="0"/>
              <a:t> </a:t>
            </a:r>
            <a:r>
              <a:rPr lang="nb-NO" sz="2800" dirty="0" err="1"/>
              <a:t>when</a:t>
            </a:r>
            <a:r>
              <a:rPr lang="nb-NO" sz="2800" dirty="0"/>
              <a:t> </a:t>
            </a:r>
            <a:r>
              <a:rPr lang="nb-NO" sz="2800" dirty="0" err="1"/>
              <a:t>both</a:t>
            </a:r>
            <a:r>
              <a:rPr lang="nb-NO" sz="2800" dirty="0"/>
              <a:t>:</a:t>
            </a:r>
          </a:p>
          <a:p>
            <a:pPr marL="0" lvl="2">
              <a:buClr>
                <a:schemeClr val="dk1"/>
              </a:buClr>
            </a:pPr>
            <a:r>
              <a:rPr lang="nb-NO" sz="2800" dirty="0"/>
              <a:t> 	- </a:t>
            </a:r>
            <a:r>
              <a:rPr lang="nb-NO" sz="2800" dirty="0" err="1"/>
              <a:t>interrupt</a:t>
            </a:r>
            <a:r>
              <a:rPr lang="nb-NO" sz="2800" dirty="0"/>
              <a:t> </a:t>
            </a:r>
            <a:r>
              <a:rPr lang="nb-NO" sz="2800" dirty="0" err="1"/>
              <a:t>request</a:t>
            </a:r>
            <a:r>
              <a:rPr lang="nb-NO" sz="2800" dirty="0"/>
              <a:t> </a:t>
            </a:r>
            <a:r>
              <a:rPr lang="nb-NO" sz="2800" dirty="0" err="1"/>
              <a:t>preconditions</a:t>
            </a:r>
            <a:r>
              <a:rPr lang="nb-NO" sz="2800" dirty="0"/>
              <a:t> met</a:t>
            </a:r>
          </a:p>
          <a:p>
            <a:pPr marL="0" lvl="5">
              <a:buClr>
                <a:schemeClr val="dk1"/>
              </a:buClr>
            </a:pPr>
            <a:r>
              <a:rPr lang="nb-NO" sz="2800" dirty="0"/>
              <a:t> 	- </a:t>
            </a:r>
            <a:r>
              <a:rPr lang="nb-NO" sz="2800" dirty="0" err="1"/>
              <a:t>the</a:t>
            </a:r>
            <a:r>
              <a:rPr lang="nb-NO" sz="2800" dirty="0"/>
              <a:t> </a:t>
            </a:r>
            <a:r>
              <a:rPr lang="nb-NO" sz="2800" dirty="0" err="1"/>
              <a:t>corresponding</a:t>
            </a:r>
            <a:r>
              <a:rPr lang="nb-NO" sz="2800" dirty="0"/>
              <a:t> </a:t>
            </a:r>
            <a:r>
              <a:rPr lang="nb-NO" sz="2800" dirty="0" err="1"/>
              <a:t>interrupt</a:t>
            </a:r>
            <a:r>
              <a:rPr lang="nb-NO" sz="2800" dirty="0"/>
              <a:t> is </a:t>
            </a:r>
            <a:r>
              <a:rPr lang="nb-NO" sz="2800" dirty="0" err="1"/>
              <a:t>enabled</a:t>
            </a:r>
            <a:endParaRPr lang="nb-NO" sz="2800" dirty="0"/>
          </a:p>
          <a:p>
            <a:pPr marL="0" lvl="7">
              <a:buClr>
                <a:schemeClr val="dk1"/>
              </a:buClr>
            </a:pPr>
            <a:r>
              <a:rPr lang="nb-NO" sz="2800" dirty="0"/>
              <a:t> 	- global </a:t>
            </a:r>
            <a:r>
              <a:rPr lang="nb-NO" sz="2800" dirty="0" err="1"/>
              <a:t>interrupts</a:t>
            </a:r>
            <a:r>
              <a:rPr lang="nb-NO" sz="2800" dirty="0"/>
              <a:t> </a:t>
            </a:r>
            <a:r>
              <a:rPr lang="nb-NO" sz="2800" dirty="0" err="1"/>
              <a:t>are</a:t>
            </a:r>
            <a:r>
              <a:rPr lang="nb-NO" sz="2800" dirty="0"/>
              <a:t> </a:t>
            </a:r>
            <a:r>
              <a:rPr lang="nb-NO" sz="2800" dirty="0" err="1"/>
              <a:t>enabled</a:t>
            </a:r>
            <a:endParaRPr lang="nb-NO" sz="2800" dirty="0"/>
          </a:p>
          <a:p>
            <a:pPr marL="0" lvl="5">
              <a:buClr>
                <a:schemeClr val="dk1"/>
              </a:buClr>
            </a:pPr>
            <a:endParaRPr lang="nb-NO" sz="2800" dirty="0"/>
          </a:p>
        </p:txBody>
      </p:sp>
    </p:spTree>
    <p:extLst>
      <p:ext uri="{BB962C8B-B14F-4D97-AF65-F5344CB8AC3E}">
        <p14:creationId xmlns:p14="http://schemas.microsoft.com/office/powerpoint/2010/main" val="31477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" name="Shape 12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374878" y="90720"/>
            <a:ext cx="3525120" cy="62927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24" name="Shape 124"/>
          <p:cNvCxnSpPr/>
          <p:nvPr/>
        </p:nvCxnSpPr>
        <p:spPr>
          <a:xfrm rot="10800000">
            <a:off x="179999" y="720000"/>
            <a:ext cx="9720000" cy="0"/>
          </a:xfrm>
          <a:prstGeom prst="straightConnector1">
            <a:avLst/>
          </a:prstGeom>
          <a:noFill/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25" name="Shape 125"/>
          <p:cNvSpPr txBox="1"/>
          <p:nvPr/>
        </p:nvSpPr>
        <p:spPr>
          <a:xfrm>
            <a:off x="180000" y="224280"/>
            <a:ext cx="5940000" cy="4957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lang="nb-NO" sz="2800" b="1" i="0" u="none" strike="noStrike" cap="none" dirty="0" err="1">
                <a:latin typeface="Arial"/>
                <a:ea typeface="Arial"/>
                <a:cs typeface="Arial"/>
                <a:sym typeface="Arial"/>
              </a:rPr>
              <a:t>Interrupts</a:t>
            </a:r>
            <a:endParaRPr lang="no-NO" sz="2800" b="1" i="0" u="none" strike="noStrike" cap="none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7" name="Shape 127"/>
          <p:cNvSpPr txBox="1"/>
          <p:nvPr/>
        </p:nvSpPr>
        <p:spPr>
          <a:xfrm>
            <a:off x="179999" y="1026612"/>
            <a:ext cx="9719999" cy="2527493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t" anchorCtr="0">
            <a:noAutofit/>
          </a:bodyPr>
          <a:lstStyle/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Tx/>
              <a:buChar char="-"/>
            </a:pPr>
            <a:r>
              <a:rPr lang="nb-NO" sz="2800" dirty="0" err="1"/>
              <a:t>Interrupts</a:t>
            </a:r>
            <a:r>
              <a:rPr lang="nb-NO" sz="2800" dirty="0"/>
              <a:t> must be </a:t>
            </a:r>
            <a:r>
              <a:rPr lang="nb-NO" sz="2800" dirty="0" err="1"/>
              <a:t>enabled</a:t>
            </a:r>
            <a:r>
              <a:rPr lang="nb-NO" sz="2800" dirty="0"/>
              <a:t> </a:t>
            </a:r>
            <a:r>
              <a:rPr lang="nb-NO" sz="2800" dirty="0" err="1"/>
              <a:t>through</a:t>
            </a:r>
            <a:r>
              <a:rPr lang="nb-NO" sz="2800" dirty="0"/>
              <a:t> registers: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FFCB3E3-A9DB-456E-B34F-1C7BF7D6A0A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5562" y="1848924"/>
            <a:ext cx="7685089" cy="4684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69006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" name="Shape 12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374878" y="90720"/>
            <a:ext cx="3525120" cy="62927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24" name="Shape 124"/>
          <p:cNvCxnSpPr/>
          <p:nvPr/>
        </p:nvCxnSpPr>
        <p:spPr>
          <a:xfrm rot="10800000">
            <a:off x="179999" y="720000"/>
            <a:ext cx="9720000" cy="0"/>
          </a:xfrm>
          <a:prstGeom prst="straightConnector1">
            <a:avLst/>
          </a:prstGeom>
          <a:noFill/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25" name="Shape 125"/>
          <p:cNvSpPr txBox="1"/>
          <p:nvPr/>
        </p:nvSpPr>
        <p:spPr>
          <a:xfrm>
            <a:off x="180000" y="224280"/>
            <a:ext cx="5940000" cy="4957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lang="nb-NO" sz="2800" b="1" i="0" u="none" strike="noStrike" cap="none" dirty="0" err="1">
                <a:latin typeface="Arial"/>
                <a:ea typeface="Arial"/>
                <a:cs typeface="Arial"/>
                <a:sym typeface="Arial"/>
              </a:rPr>
              <a:t>Interrupt</a:t>
            </a:r>
            <a:r>
              <a:rPr lang="nb-NO" sz="2800" b="1" i="0" u="none" strike="noStrike" cap="none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nb-NO" sz="2800" b="1" i="0" u="none" strike="noStrike" cap="none" dirty="0" err="1">
                <a:latin typeface="Arial"/>
                <a:ea typeface="Arial"/>
                <a:cs typeface="Arial"/>
                <a:sym typeface="Arial"/>
              </a:rPr>
              <a:t>routine</a:t>
            </a:r>
            <a:endParaRPr lang="no-NO" sz="2800" b="1" i="0" u="none" strike="noStrike" cap="none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7" name="Shape 127"/>
          <p:cNvSpPr txBox="1"/>
          <p:nvPr/>
        </p:nvSpPr>
        <p:spPr>
          <a:xfrm>
            <a:off x="179999" y="1026612"/>
            <a:ext cx="9719999" cy="1920869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t" anchorCtr="0">
            <a:noAutofit/>
          </a:bodyPr>
          <a:lstStyle/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Tx/>
              <a:buChar char="-"/>
            </a:pPr>
            <a:endParaRPr lang="nb-NO" sz="1800" dirty="0"/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Tx/>
              <a:buChar char="-"/>
            </a:pPr>
            <a:endParaRPr lang="nb-NO" sz="1800" dirty="0"/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Tx/>
              <a:buChar char="-"/>
            </a:pPr>
            <a:r>
              <a:rPr lang="nb-NO" sz="2800" dirty="0"/>
              <a:t>To </a:t>
            </a:r>
            <a:r>
              <a:rPr lang="nb-NO" sz="2800" dirty="0" err="1"/>
              <a:t>declare</a:t>
            </a:r>
            <a:r>
              <a:rPr lang="nb-NO" sz="2800" dirty="0"/>
              <a:t>:</a:t>
            </a: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Tx/>
              <a:buChar char="-"/>
            </a:pPr>
            <a:endParaRPr lang="nb-NO" sz="1800" dirty="0"/>
          </a:p>
          <a:p>
            <a:pPr marL="0" lvl="7">
              <a:buClr>
                <a:schemeClr val="dk1"/>
              </a:buClr>
            </a:pPr>
            <a:r>
              <a:rPr lang="nb-NO" sz="1800" dirty="0"/>
              <a:t> 		</a:t>
            </a: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Tx/>
              <a:buChar char="-"/>
            </a:pPr>
            <a:endParaRPr lang="nb-NO" sz="1800" dirty="0"/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Tx/>
              <a:buChar char="-"/>
            </a:pPr>
            <a:endParaRPr lang="nb-NO" sz="1800" dirty="0"/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Tx/>
              <a:buChar char="-"/>
            </a:pPr>
            <a:endParaRPr lang="nb-NO" sz="1800" dirty="0"/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Tx/>
              <a:buChar char="-"/>
            </a:pPr>
            <a:endParaRPr lang="nb-NO" sz="1800" dirty="0"/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Tx/>
              <a:buChar char="-"/>
            </a:pPr>
            <a:endParaRPr lang="nb-NO" sz="1800" dirty="0"/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Tx/>
              <a:buChar char="-"/>
            </a:pPr>
            <a:endParaRPr lang="nb-NO" sz="1800" dirty="0"/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Tx/>
              <a:buChar char="-"/>
            </a:pPr>
            <a:endParaRPr lang="nb-NO" sz="1800" dirty="0"/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Tx/>
              <a:buChar char="-"/>
            </a:pPr>
            <a:r>
              <a:rPr lang="nb-NO" sz="2800" b="1" dirty="0"/>
              <a:t>ISR</a:t>
            </a:r>
            <a:r>
              <a:rPr lang="nb-NO" sz="2800" dirty="0"/>
              <a:t> = </a:t>
            </a:r>
            <a:r>
              <a:rPr lang="nb-NO" sz="2800" dirty="0" err="1"/>
              <a:t>Interrupt</a:t>
            </a:r>
            <a:r>
              <a:rPr lang="nb-NO" sz="2800" dirty="0"/>
              <a:t> Service </a:t>
            </a:r>
            <a:r>
              <a:rPr lang="nb-NO" sz="2800" dirty="0" err="1"/>
              <a:t>Routine</a:t>
            </a:r>
            <a:r>
              <a:rPr lang="nb-NO" sz="2800" dirty="0"/>
              <a:t> (</a:t>
            </a:r>
            <a:r>
              <a:rPr lang="nb-NO" sz="2800" dirty="0" err="1"/>
              <a:t>macro</a:t>
            </a:r>
            <a:r>
              <a:rPr lang="nb-NO" sz="2800" dirty="0"/>
              <a:t>)</a:t>
            </a: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Tx/>
              <a:buChar char="-"/>
            </a:pPr>
            <a:endParaRPr lang="nb-NO" sz="2800" dirty="0"/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Tx/>
              <a:buChar char="-"/>
            </a:pPr>
            <a:r>
              <a:rPr lang="nb-NO" sz="2800" b="1" dirty="0"/>
              <a:t>TCA0_OVF_vect</a:t>
            </a:r>
            <a:r>
              <a:rPr lang="nb-NO" sz="2800" dirty="0"/>
              <a:t> = </a:t>
            </a:r>
            <a:r>
              <a:rPr lang="nb-NO" sz="2800" dirty="0" err="1"/>
              <a:t>the</a:t>
            </a:r>
            <a:r>
              <a:rPr lang="nb-NO" sz="2800" dirty="0"/>
              <a:t> </a:t>
            </a:r>
            <a:r>
              <a:rPr lang="nb-NO" sz="2800" dirty="0" err="1"/>
              <a:t>interrupt</a:t>
            </a:r>
            <a:r>
              <a:rPr lang="nb-NO" sz="2800" dirty="0"/>
              <a:t> </a:t>
            </a:r>
            <a:r>
              <a:rPr lang="nb-NO" sz="2800" dirty="0" err="1"/>
              <a:t>vector</a:t>
            </a:r>
            <a:r>
              <a:rPr lang="nb-NO" sz="2800" dirty="0"/>
              <a:t> </a:t>
            </a:r>
            <a:r>
              <a:rPr lang="nb-NO" sz="2800" dirty="0" err="1"/>
              <a:t>name</a:t>
            </a:r>
            <a:endParaRPr lang="nb-NO" sz="2800" dirty="0"/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Tx/>
              <a:buChar char="-"/>
            </a:pPr>
            <a:endParaRPr lang="nb-NO" sz="2800" dirty="0"/>
          </a:p>
          <a:p>
            <a:pPr marL="285750" indent="-285750">
              <a:buClr>
                <a:schemeClr val="dk1"/>
              </a:buClr>
              <a:buFontTx/>
              <a:buChar char="-"/>
            </a:pPr>
            <a:r>
              <a:rPr lang="nb-NO" sz="2800" dirty="0" err="1"/>
              <a:t>Requires</a:t>
            </a:r>
            <a:r>
              <a:rPr lang="nb-NO" sz="2800" dirty="0"/>
              <a:t> #</a:t>
            </a:r>
            <a:r>
              <a:rPr lang="nb-NO" sz="2800" dirty="0" err="1"/>
              <a:t>include</a:t>
            </a:r>
            <a:r>
              <a:rPr lang="nb-NO" sz="2800" dirty="0"/>
              <a:t> &lt;</a:t>
            </a:r>
            <a:r>
              <a:rPr lang="nb-NO" sz="2800" dirty="0" err="1"/>
              <a:t>avr</a:t>
            </a:r>
            <a:r>
              <a:rPr lang="nb-NO" sz="2800" dirty="0"/>
              <a:t>/</a:t>
            </a:r>
            <a:r>
              <a:rPr lang="nb-NO" sz="2800" dirty="0" err="1"/>
              <a:t>interrupt.h</a:t>
            </a:r>
            <a:r>
              <a:rPr lang="nb-NO" sz="2800" dirty="0"/>
              <a:t>&gt;</a:t>
            </a:r>
            <a:br>
              <a:rPr lang="nb-NO" sz="2800" dirty="0"/>
            </a:br>
            <a:r>
              <a:rPr lang="nb-NO" sz="2800" dirty="0" err="1"/>
              <a:t>Remember</a:t>
            </a:r>
            <a:r>
              <a:rPr lang="nb-NO" sz="2800" dirty="0"/>
              <a:t> to </a:t>
            </a:r>
            <a:r>
              <a:rPr lang="nb-NO" sz="2800" dirty="0" err="1"/>
              <a:t>call</a:t>
            </a:r>
            <a:r>
              <a:rPr lang="nb-NO" sz="2800" dirty="0"/>
              <a:t> </a:t>
            </a:r>
            <a:r>
              <a:rPr lang="nb-NO" sz="2800" b="1" dirty="0"/>
              <a:t>sei() </a:t>
            </a:r>
            <a:r>
              <a:rPr lang="nb-NO" sz="2800" dirty="0"/>
              <a:t>to </a:t>
            </a:r>
            <a:r>
              <a:rPr lang="nb-NO" sz="2800" dirty="0" err="1"/>
              <a:t>enable</a:t>
            </a:r>
            <a:r>
              <a:rPr lang="nb-NO" sz="2800" dirty="0"/>
              <a:t> global </a:t>
            </a:r>
            <a:r>
              <a:rPr lang="nb-NO" sz="2800" dirty="0" err="1"/>
              <a:t>interrupts</a:t>
            </a:r>
            <a:endParaRPr lang="nb-NO" sz="2800" dirty="0"/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Tx/>
              <a:buChar char="-"/>
            </a:pPr>
            <a:endParaRPr lang="nb-NO" sz="2800" dirty="0"/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Tx/>
              <a:buChar char="-"/>
            </a:pPr>
            <a:r>
              <a:rPr lang="nb-NO" sz="2800" b="0" i="0" u="none" strike="noStrike" cap="none" dirty="0">
                <a:sym typeface="Arial"/>
              </a:rPr>
              <a:t> </a:t>
            </a:r>
            <a:endParaRPr sz="2800" b="0" i="0" u="none" strike="noStrike" cap="none" dirty="0">
              <a:sym typeface="Arial"/>
            </a:endParaRPr>
          </a:p>
        </p:txBody>
      </p:sp>
      <p:pic>
        <p:nvPicPr>
          <p:cNvPr id="6" name="Bild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13870" y="2497782"/>
            <a:ext cx="3932809" cy="1512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16254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" name="Shape 12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374878" y="90720"/>
            <a:ext cx="3525120" cy="62927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24" name="Shape 124"/>
          <p:cNvCxnSpPr/>
          <p:nvPr/>
        </p:nvCxnSpPr>
        <p:spPr>
          <a:xfrm rot="10800000">
            <a:off x="179999" y="720000"/>
            <a:ext cx="9720000" cy="0"/>
          </a:xfrm>
          <a:prstGeom prst="straightConnector1">
            <a:avLst/>
          </a:prstGeom>
          <a:noFill/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25" name="Shape 125"/>
          <p:cNvSpPr txBox="1"/>
          <p:nvPr/>
        </p:nvSpPr>
        <p:spPr>
          <a:xfrm>
            <a:off x="180000" y="224280"/>
            <a:ext cx="5940000" cy="4957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lang="nb-NO" sz="2800" b="1" i="0" u="none" strike="noStrike" cap="none" dirty="0" err="1">
                <a:latin typeface="Arial"/>
                <a:ea typeface="Arial"/>
                <a:cs typeface="Arial"/>
                <a:sym typeface="Arial"/>
              </a:rPr>
              <a:t>Interrupt</a:t>
            </a:r>
            <a:r>
              <a:rPr lang="nb-NO" sz="2800" b="1" i="0" u="none" strike="noStrike" cap="none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nb-NO" sz="2800" b="1" i="0" u="none" strike="noStrike" cap="none" dirty="0" err="1">
                <a:latin typeface="Arial"/>
                <a:ea typeface="Arial"/>
                <a:cs typeface="Arial"/>
                <a:sym typeface="Arial"/>
              </a:rPr>
              <a:t>routine</a:t>
            </a:r>
            <a:endParaRPr lang="no-NO" sz="2800" b="1" i="0" u="none" strike="noStrike" cap="none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7" name="Shape 127"/>
          <p:cNvSpPr txBox="1"/>
          <p:nvPr/>
        </p:nvSpPr>
        <p:spPr>
          <a:xfrm>
            <a:off x="179999" y="1026612"/>
            <a:ext cx="9719999" cy="1920869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t" anchorCtr="0">
            <a:noAutofit/>
          </a:bodyPr>
          <a:lstStyle/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</a:pPr>
            <a:r>
              <a:rPr lang="nb-NO" sz="2800" dirty="0"/>
              <a:t>- </a:t>
            </a:r>
            <a:r>
              <a:rPr lang="nb-NO" sz="2800" dirty="0" err="1"/>
              <a:t>Interrupt</a:t>
            </a:r>
            <a:r>
              <a:rPr lang="nb-NO" sz="2800" dirty="0"/>
              <a:t> </a:t>
            </a:r>
            <a:r>
              <a:rPr lang="nb-NO" sz="2800" dirty="0" err="1"/>
              <a:t>vectors</a:t>
            </a:r>
            <a:r>
              <a:rPr lang="nb-NO" sz="2800" dirty="0"/>
              <a:t> </a:t>
            </a:r>
            <a:r>
              <a:rPr lang="nb-NO" sz="2800" dirty="0" err="1"/>
              <a:t>are</a:t>
            </a:r>
            <a:r>
              <a:rPr lang="nb-NO" sz="2800" dirty="0"/>
              <a:t> </a:t>
            </a:r>
            <a:r>
              <a:rPr lang="nb-NO" sz="2800" dirty="0" err="1"/>
              <a:t>found</a:t>
            </a:r>
            <a:r>
              <a:rPr lang="nb-NO" sz="2800" dirty="0"/>
              <a:t> in </a:t>
            </a:r>
            <a:r>
              <a:rPr lang="nb-NO" sz="2800" dirty="0" err="1"/>
              <a:t>the</a:t>
            </a:r>
            <a:r>
              <a:rPr lang="nb-NO" sz="2800" dirty="0"/>
              <a:t> data </a:t>
            </a:r>
            <a:r>
              <a:rPr lang="nb-NO" sz="2800" dirty="0" err="1"/>
              <a:t>sheet</a:t>
            </a:r>
            <a:r>
              <a:rPr lang="nb-NO" sz="2800" dirty="0"/>
              <a:t>.</a:t>
            </a:r>
          </a:p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</a:pPr>
            <a:r>
              <a:rPr lang="nb-NO" sz="2800" dirty="0"/>
              <a:t>- </a:t>
            </a:r>
            <a:r>
              <a:rPr lang="nb-NO" sz="2800" dirty="0" err="1"/>
              <a:t>Other</a:t>
            </a:r>
            <a:r>
              <a:rPr lang="nb-NO" sz="2800" dirty="0"/>
              <a:t> </a:t>
            </a:r>
            <a:r>
              <a:rPr lang="nb-NO" sz="2800" dirty="0" err="1"/>
              <a:t>possible</a:t>
            </a:r>
            <a:r>
              <a:rPr lang="nb-NO" sz="2800" dirty="0"/>
              <a:t> </a:t>
            </a:r>
            <a:r>
              <a:rPr lang="nb-NO" sz="2800" dirty="0" err="1"/>
              <a:t>vectors</a:t>
            </a:r>
            <a:r>
              <a:rPr lang="nb-NO" sz="2800" dirty="0"/>
              <a:t> for </a:t>
            </a:r>
            <a:r>
              <a:rPr lang="nb-NO" sz="2800" dirty="0" err="1"/>
              <a:t>the</a:t>
            </a:r>
            <a:r>
              <a:rPr lang="nb-NO" sz="2800" dirty="0"/>
              <a:t> timer A </a:t>
            </a:r>
            <a:r>
              <a:rPr lang="nb-NO" sz="2800" dirty="0" err="1"/>
              <a:t>module</a:t>
            </a:r>
            <a:r>
              <a:rPr lang="nb-NO" sz="2800" dirty="0"/>
              <a:t>:</a:t>
            </a: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Tx/>
              <a:buChar char="-"/>
            </a:pPr>
            <a:endParaRPr lang="nb-NO" sz="1800" dirty="0"/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Tx/>
              <a:buChar char="-"/>
            </a:pPr>
            <a:endParaRPr lang="nb-NO" sz="1800" dirty="0"/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Tx/>
              <a:buChar char="-"/>
            </a:pPr>
            <a:endParaRPr lang="nb-NO" sz="1800" dirty="0"/>
          </a:p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</a:pPr>
            <a:r>
              <a:rPr lang="nb-NO" sz="1800" b="0" i="0" u="none" strike="noStrike" cap="none" dirty="0">
                <a:latin typeface="Arial"/>
                <a:ea typeface="Arial"/>
                <a:cs typeface="Arial"/>
                <a:sym typeface="Arial"/>
              </a:rPr>
              <a:t> </a:t>
            </a:r>
            <a:endParaRPr sz="1800" b="0" i="0" u="none" strike="noStrike" cap="none" dirty="0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CB2D99B-7467-41BD-9597-A1EC241DB9C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02154" y="2347942"/>
            <a:ext cx="6600825" cy="393382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B4382739-7ED7-43E5-8CAE-8B2C80A8D88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15895" y="6172230"/>
            <a:ext cx="6057900" cy="857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28176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" name="Shape 12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374878" y="90720"/>
            <a:ext cx="3525120" cy="62927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24" name="Shape 124"/>
          <p:cNvCxnSpPr/>
          <p:nvPr/>
        </p:nvCxnSpPr>
        <p:spPr>
          <a:xfrm rot="10800000">
            <a:off x="179999" y="720000"/>
            <a:ext cx="9720000" cy="0"/>
          </a:xfrm>
          <a:prstGeom prst="straightConnector1">
            <a:avLst/>
          </a:prstGeom>
          <a:noFill/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25" name="Shape 125"/>
          <p:cNvSpPr txBox="1"/>
          <p:nvPr/>
        </p:nvSpPr>
        <p:spPr>
          <a:xfrm>
            <a:off x="180000" y="224280"/>
            <a:ext cx="5940000" cy="4957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lang="nb-NO" sz="2800" b="1" i="0" u="none" strike="noStrike" cap="none" dirty="0" err="1">
                <a:latin typeface="Arial"/>
                <a:ea typeface="Arial"/>
                <a:cs typeface="Arial"/>
                <a:sym typeface="Arial"/>
              </a:rPr>
              <a:t>Interrupt</a:t>
            </a:r>
            <a:r>
              <a:rPr lang="nb-NO" sz="2800" b="1" i="0" u="none" strike="noStrike" cap="none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nb-NO" sz="2800" b="1" i="0" u="none" strike="noStrike" cap="none" dirty="0" err="1">
                <a:latin typeface="Arial"/>
                <a:ea typeface="Arial"/>
                <a:cs typeface="Arial"/>
                <a:sym typeface="Arial"/>
              </a:rPr>
              <a:t>routine</a:t>
            </a:r>
            <a:endParaRPr lang="no-NO" sz="2800" b="1" i="0" u="none" strike="noStrike" cap="none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7" name="Shape 127"/>
          <p:cNvSpPr txBox="1"/>
          <p:nvPr/>
        </p:nvSpPr>
        <p:spPr>
          <a:xfrm>
            <a:off x="179999" y="1026612"/>
            <a:ext cx="9719999" cy="1920869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t" anchorCtr="0">
            <a:noAutofit/>
          </a:bodyPr>
          <a:lstStyle/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</a:pPr>
            <a:r>
              <a:rPr lang="nb-NO" sz="1800" b="1" dirty="0"/>
              <a:t>	In &lt;</a:t>
            </a:r>
            <a:r>
              <a:rPr lang="nb-NO" sz="1800" b="1" dirty="0" err="1"/>
              <a:t>avr</a:t>
            </a:r>
            <a:r>
              <a:rPr lang="nb-NO" sz="1800" b="1" dirty="0"/>
              <a:t>/</a:t>
            </a:r>
            <a:r>
              <a:rPr lang="nb-NO" sz="1800" b="1" dirty="0" err="1"/>
              <a:t>interrupt.h</a:t>
            </a:r>
            <a:r>
              <a:rPr lang="nb-NO" sz="1800" b="1" dirty="0"/>
              <a:t>&gt; </a:t>
            </a:r>
            <a:r>
              <a:rPr lang="nb-NO" sz="1800" b="1" dirty="0" err="1"/>
              <a:t>they</a:t>
            </a:r>
            <a:r>
              <a:rPr lang="nb-NO" sz="1800" b="1" dirty="0"/>
              <a:t> </a:t>
            </a:r>
            <a:r>
              <a:rPr lang="nb-NO" sz="1800" b="1" dirty="0" err="1"/>
              <a:t>are</a:t>
            </a:r>
            <a:r>
              <a:rPr lang="nb-NO" sz="1800" b="1" dirty="0"/>
              <a:t> </a:t>
            </a:r>
            <a:r>
              <a:rPr lang="nb-NO" sz="1800" b="1" dirty="0" err="1"/>
              <a:t>defined</a:t>
            </a:r>
            <a:r>
              <a:rPr lang="nb-NO" sz="1800" b="1" dirty="0"/>
              <a:t> as </a:t>
            </a:r>
            <a:r>
              <a:rPr lang="nb-NO" sz="1800" b="1" dirty="0" err="1"/>
              <a:t>follows</a:t>
            </a:r>
            <a:r>
              <a:rPr lang="nb-NO" sz="1800" b="1" dirty="0"/>
              <a:t>:</a:t>
            </a: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Tx/>
              <a:buChar char="-"/>
            </a:pPr>
            <a:endParaRPr lang="nb-NO" sz="1800" dirty="0"/>
          </a:p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</a:pPr>
            <a:r>
              <a:rPr lang="nb-NO" sz="1800" b="0" i="0" u="none" strike="noStrike" cap="none" dirty="0">
                <a:latin typeface="Arial"/>
                <a:ea typeface="Arial"/>
                <a:cs typeface="Arial"/>
                <a:sym typeface="Arial"/>
              </a:rPr>
              <a:t> </a:t>
            </a:r>
            <a:endParaRPr sz="1800" b="0" i="0" u="none" strike="noStrike" cap="none" dirty="0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" name="Bild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04440" y="2362638"/>
            <a:ext cx="5015578" cy="4241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23335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764</TotalTime>
  <Words>1584</Words>
  <Application>Microsoft Office PowerPoint</Application>
  <PresentationFormat>Egendefinert</PresentationFormat>
  <Paragraphs>298</Paragraphs>
  <Slides>32</Slides>
  <Notes>32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32</vt:i4>
      </vt:variant>
    </vt:vector>
  </HeadingPairs>
  <TitlesOfParts>
    <vt:vector size="38" baseType="lpstr">
      <vt:lpstr>Arial</vt:lpstr>
      <vt:lpstr>Calibri</vt:lpstr>
      <vt:lpstr>Calibri Light</vt:lpstr>
      <vt:lpstr>Cambria</vt:lpstr>
      <vt:lpstr>Times New Roman</vt:lpstr>
      <vt:lpstr>Office Theme</vt:lpstr>
      <vt:lpstr>Microcontrollers – day 2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Amikrokontrollerkurs – dag 2</dc:title>
  <cp:lastModifiedBy>Kasper Midttun Søreide</cp:lastModifiedBy>
  <cp:revision>41</cp:revision>
  <dcterms:modified xsi:type="dcterms:W3CDTF">2021-04-21T20:28:09Z</dcterms:modified>
</cp:coreProperties>
</file>